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84" r:id="rId4"/>
    <p:sldId id="279" r:id="rId5"/>
    <p:sldId id="259" r:id="rId6"/>
    <p:sldId id="281" r:id="rId7"/>
    <p:sldId id="264" r:id="rId8"/>
    <p:sldId id="285" r:id="rId9"/>
    <p:sldId id="260" r:id="rId10"/>
    <p:sldId id="268" r:id="rId11"/>
    <p:sldId id="266" r:id="rId12"/>
    <p:sldId id="272" r:id="rId13"/>
    <p:sldId id="274" r:id="rId14"/>
    <p:sldId id="276" r:id="rId15"/>
    <p:sldId id="282" r:id="rId16"/>
    <p:sldId id="273" r:id="rId17"/>
    <p:sldId id="275" r:id="rId18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anumSquare" panose="020B0600000101010101" pitchFamily="34" charset="-127"/>
      <p:regular r:id="rId27"/>
    </p:embeddedFont>
    <p:embeddedFont>
      <p:font typeface="NanumSquare ExtraBold" panose="020B0600000101010101" pitchFamily="34" charset="-127"/>
      <p:bold r:id="rId28"/>
    </p:embeddedFont>
    <p:embeddedFont>
      <p:font typeface="Open Sans" panose="020B0606030504020204" pitchFamily="34" charset="0"/>
      <p:regular r:id="rId29"/>
      <p:bold r:id="rId30"/>
    </p:embeddedFont>
    <p:embeddedFont>
      <p:font typeface="나눔스퀘어" panose="020B0600000101010101" pitchFamily="34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66D050-C1A1-EC43-9C1F-CDC62EC06998}">
          <p14:sldIdLst>
            <p14:sldId id="256"/>
            <p14:sldId id="257"/>
            <p14:sldId id="284"/>
            <p14:sldId id="279"/>
            <p14:sldId id="259"/>
            <p14:sldId id="281"/>
            <p14:sldId id="264"/>
            <p14:sldId id="285"/>
            <p14:sldId id="260"/>
            <p14:sldId id="268"/>
            <p14:sldId id="266"/>
            <p14:sldId id="272"/>
            <p14:sldId id="274"/>
            <p14:sldId id="276"/>
            <p14:sldId id="282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연재" initials="이연" lastIdx="42" clrIdx="0">
    <p:extLst>
      <p:ext uri="{19B8F6BF-5375-455C-9EA6-DF929625EA0E}">
        <p15:presenceInfo xmlns:p15="http://schemas.microsoft.com/office/powerpoint/2012/main" userId="41b7864a7043cd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688"/>
    <a:srgbClr val="F3A93F"/>
    <a:srgbClr val="8F56A0"/>
    <a:srgbClr val="D9924D"/>
    <a:srgbClr val="3C454C"/>
    <a:srgbClr val="4170E3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7"/>
    <p:restoredTop sz="86064" autoAdjust="0"/>
  </p:normalViewPr>
  <p:slideViewPr>
    <p:cSldViewPr snapToGrid="0" snapToObjects="1">
      <p:cViewPr varScale="1">
        <p:scale>
          <a:sx n="132" d="100"/>
          <a:sy n="132" d="100"/>
        </p:scale>
        <p:origin x="21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301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99B636-84E8-754F-9FFF-46D5918B57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CC751-535B-8146-9D94-A0AB224102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8414D-BB89-154C-ADAE-F6EC741944F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60835-BA5C-754B-8453-CA190116CE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AE138-001B-FC49-B85B-C11EC3A550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7F230-CE01-D242-92F0-54F58F5A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17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7C2C2-386C-B342-A5D6-BBBDCAB4F80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A4D3E-0DB0-0B42-9815-4C25FE4C0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4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900" dirty="0">
              <a:latin typeface="+mj-ea"/>
              <a:ea typeface="+mj-ea"/>
            </a:endParaRPr>
          </a:p>
          <a:p>
            <a:r>
              <a:rPr lang="ko-KR" altLang="en-US" sz="900" dirty="0">
                <a:latin typeface="+mj-ea"/>
                <a:ea typeface="+mj-ea"/>
              </a:rPr>
              <a:t>안녕하세요</a:t>
            </a:r>
            <a:r>
              <a:rPr lang="en-US" altLang="ko-KR" sz="900" dirty="0">
                <a:latin typeface="+mj-ea"/>
                <a:ea typeface="+mj-ea"/>
              </a:rPr>
              <a:t>,</a:t>
            </a:r>
            <a:r>
              <a:rPr lang="ko-KR" altLang="en-US" sz="900" dirty="0">
                <a:latin typeface="+mj-ea"/>
                <a:ea typeface="+mj-ea"/>
              </a:rPr>
              <a:t> 저는 팀 </a:t>
            </a:r>
            <a:r>
              <a:rPr lang="en-US" altLang="ko-KR" sz="900" dirty="0" err="1">
                <a:latin typeface="+mj-ea"/>
                <a:ea typeface="+mj-ea"/>
              </a:rPr>
              <a:t>JohnBer</a:t>
            </a:r>
            <a:r>
              <a:rPr lang="ko-KR" altLang="en-US" sz="900" dirty="0">
                <a:latin typeface="+mj-ea"/>
                <a:ea typeface="+mj-ea"/>
              </a:rPr>
              <a:t>의 발표를 맡은 </a:t>
            </a:r>
            <a:r>
              <a:rPr lang="ko-KR" altLang="en-US" sz="900" dirty="0" err="1">
                <a:latin typeface="+mj-ea"/>
                <a:ea typeface="+mj-ea"/>
              </a:rPr>
              <a:t>이연재입니다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</a:p>
          <a:p>
            <a:r>
              <a:rPr lang="ko-KR" altLang="en-US" sz="900" dirty="0">
                <a:latin typeface="+mj-ea"/>
                <a:ea typeface="+mj-ea"/>
              </a:rPr>
              <a:t>지금부터 저희가 개발한 </a:t>
            </a:r>
            <a:r>
              <a:rPr lang="en-US" sz="900" dirty="0" err="1">
                <a:latin typeface="+mj-ea"/>
                <a:ea typeface="+mj-ea"/>
              </a:rPr>
              <a:t>smu</a:t>
            </a:r>
            <a:r>
              <a:rPr lang="en-US" sz="900" dirty="0">
                <a:latin typeface="+mj-ea"/>
                <a:ea typeface="+mj-ea"/>
              </a:rPr>
              <a:t> run</a:t>
            </a:r>
            <a:r>
              <a:rPr lang="ko-KR" altLang="en-US" sz="900" dirty="0">
                <a:latin typeface="+mj-ea"/>
                <a:ea typeface="+mj-ea"/>
              </a:rPr>
              <a:t> 어플리케이션에 대해 발표를 시작하겠습니다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</a:p>
          <a:p>
            <a:endParaRPr lang="en-US" sz="1000" dirty="0">
              <a:latin typeface="+mj-ea"/>
              <a:ea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6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NanumSquare" panose="020B0600000101010101" pitchFamily="50" charset="-127"/>
              </a:rPr>
              <a:t>현위치</a:t>
            </a:r>
            <a:r>
              <a:rPr lang="ko-KR" altLang="en-US" dirty="0">
                <a:ea typeface="NanumSquare" panose="020B0600000101010101" pitchFamily="50" charset="-127"/>
              </a:rPr>
              <a:t> 인식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달리기시작버튼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ea typeface="NanumSquare" panose="020B0600000101010101" pitchFamily="50" charset="-127"/>
              </a:rPr>
              <a:t>“</a:t>
            </a:r>
            <a:r>
              <a:rPr lang="ko-KR" altLang="en-US" dirty="0" err="1">
                <a:ea typeface="NanumSquare" panose="020B0600000101010101" pitchFamily="50" charset="-127"/>
              </a:rPr>
              <a:t>플로팅버튼</a:t>
            </a:r>
            <a:r>
              <a:rPr lang="en-US" altLang="ko-KR" dirty="0">
                <a:ea typeface="NanumSquare" panose="020B0600000101010101" pitchFamily="50" charset="-127"/>
              </a:rPr>
              <a:t>”</a:t>
            </a:r>
            <a:r>
              <a:rPr lang="ko-KR" altLang="en-US" dirty="0">
                <a:ea typeface="NanumSquare" panose="020B0600000101010101" pitchFamily="50" charset="-127"/>
              </a:rPr>
              <a:t> 현재위치 반경 </a:t>
            </a:r>
            <a:r>
              <a:rPr lang="en-US" altLang="ko-KR" dirty="0">
                <a:ea typeface="NanumSquare" panose="020B0600000101010101" pitchFamily="50" charset="-127"/>
              </a:rPr>
              <a:t>1km</a:t>
            </a:r>
            <a:r>
              <a:rPr lang="ko-KR" altLang="en-US" dirty="0">
                <a:ea typeface="NanumSquare" panose="020B0600000101010101" pitchFamily="50" charset="-127"/>
              </a:rPr>
              <a:t>내 코스 검색</a:t>
            </a:r>
            <a:r>
              <a:rPr lang="en-US" altLang="ko-KR" dirty="0">
                <a:ea typeface="NanumSquare" panose="020B0600000101010101" pitchFamily="50" charset="-127"/>
              </a:rPr>
              <a:t>(</a:t>
            </a:r>
            <a:r>
              <a:rPr lang="ko-KR" altLang="en-US" dirty="0" err="1">
                <a:ea typeface="NanumSquare" panose="020B0600000101010101" pitchFamily="50" charset="-127"/>
              </a:rPr>
              <a:t>로컬디비</a:t>
            </a:r>
            <a:r>
              <a:rPr lang="en-US" altLang="ko-KR" dirty="0">
                <a:ea typeface="NanumSquare" panose="020B0600000101010101" pitchFamily="50" charset="-127"/>
              </a:rPr>
              <a:t>)</a:t>
            </a:r>
            <a:r>
              <a:rPr lang="ko-KR" altLang="en-US" dirty="0">
                <a:ea typeface="NanumSquare" panose="020B0600000101010101" pitchFamily="50" charset="-127"/>
              </a:rPr>
              <a:t>을 한 후 </a:t>
            </a:r>
            <a:r>
              <a:rPr lang="ko-KR" altLang="en-US" dirty="0" err="1">
                <a:ea typeface="NanumSquare" panose="020B0600000101010101" pitchFamily="50" charset="-127"/>
              </a:rPr>
              <a:t>마커로</a:t>
            </a:r>
            <a:r>
              <a:rPr lang="ko-KR" altLang="en-US" dirty="0">
                <a:ea typeface="NanumSquare" panose="020B0600000101010101" pitchFamily="50" charset="-127"/>
              </a:rPr>
              <a:t> 표시 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NanumSquare" panose="020B0600000101010101" pitchFamily="50" charset="-127"/>
              </a:rPr>
              <a:t>마커를</a:t>
            </a:r>
            <a:r>
              <a:rPr lang="ko-KR" altLang="en-US" dirty="0">
                <a:ea typeface="NanumSquare" panose="020B0600000101010101" pitchFamily="50" charset="-127"/>
              </a:rPr>
              <a:t> 눌러 </a:t>
            </a:r>
            <a:r>
              <a:rPr lang="ko-KR" altLang="en-US" dirty="0" err="1">
                <a:ea typeface="NanumSquare" panose="020B0600000101010101" pitchFamily="50" charset="-127"/>
              </a:rPr>
              <a:t>코스정보를</a:t>
            </a:r>
            <a:r>
              <a:rPr lang="ko-KR" altLang="en-US" dirty="0">
                <a:ea typeface="NanumSquare" panose="020B0600000101010101" pitchFamily="50" charset="-127"/>
              </a:rPr>
              <a:t> 바로 확인할 수 있음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ea typeface="NanumSquare" panose="020B0600000101010101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51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운동거리 </a:t>
            </a:r>
            <a:r>
              <a:rPr lang="en-US" altLang="ko-KR" dirty="0">
                <a:ea typeface="NanumSquare" panose="020B0600000101010101" pitchFamily="50" charset="-127"/>
              </a:rPr>
              <a:t>/</a:t>
            </a:r>
            <a:r>
              <a:rPr lang="ko-KR" altLang="en-US" dirty="0">
                <a:ea typeface="NanumSquare" panose="020B0600000101010101" pitchFamily="50" charset="-127"/>
              </a:rPr>
              <a:t> 운동시간 </a:t>
            </a:r>
            <a:r>
              <a:rPr lang="en-US" altLang="ko-KR" dirty="0">
                <a:ea typeface="NanumSquare" panose="020B0600000101010101" pitchFamily="50" charset="-127"/>
              </a:rPr>
              <a:t>/</a:t>
            </a:r>
            <a:r>
              <a:rPr lang="ko-KR" altLang="en-US" dirty="0">
                <a:ea typeface="NanumSquare" panose="020B0600000101010101" pitchFamily="50" charset="-127"/>
              </a:rPr>
              <a:t> 칼로리 표시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시작 * 종료지점명과  위치 표시 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코스 정보와 </a:t>
            </a:r>
            <a:r>
              <a:rPr lang="ko-KR" altLang="en-US" dirty="0" err="1">
                <a:ea typeface="NanumSquare" panose="020B0600000101010101" pitchFamily="50" charset="-127"/>
              </a:rPr>
              <a:t>소개정보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ea typeface="NanumSquare" panose="020B0600000101010101" pitchFamily="50" charset="-127"/>
              </a:rPr>
              <a:t>Google Place API</a:t>
            </a:r>
            <a:r>
              <a:rPr lang="ko-KR" altLang="en-US" dirty="0" err="1">
                <a:ea typeface="NanumSquare" panose="020B0600000101010101" pitchFamily="50" charset="-127"/>
              </a:rPr>
              <a:t>를</a:t>
            </a:r>
            <a:r>
              <a:rPr lang="ko-KR" altLang="en-US" dirty="0">
                <a:ea typeface="NanumSquare" panose="020B0600000101010101" pitchFamily="50" charset="-127"/>
              </a:rPr>
              <a:t> 통해 해당 지점에 대한 정보가 있는 경우에 한해 부가정보 제공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평점</a:t>
            </a:r>
            <a:r>
              <a:rPr lang="en-US" altLang="ko-KR" dirty="0">
                <a:ea typeface="NanumSquare" panose="020B0600000101010101" pitchFamily="50" charset="-127"/>
              </a:rPr>
              <a:t>,</a:t>
            </a:r>
            <a:r>
              <a:rPr lang="ko-KR" altLang="en-US" dirty="0">
                <a:ea typeface="NanumSquare" panose="020B0600000101010101" pitchFamily="50" charset="-127"/>
              </a:rPr>
              <a:t> 전화번호</a:t>
            </a:r>
            <a:r>
              <a:rPr lang="en-US" altLang="ko-KR" dirty="0">
                <a:ea typeface="NanumSquare" panose="020B0600000101010101" pitchFamily="50" charset="-127"/>
              </a:rPr>
              <a:t>,</a:t>
            </a:r>
            <a:r>
              <a:rPr lang="ko-KR" altLang="en-US" dirty="0">
                <a:ea typeface="NanumSquare" panose="020B0600000101010101" pitchFamily="50" charset="-127"/>
              </a:rPr>
              <a:t> 웹사이트연결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사용자 리뷰 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ea typeface="NanumSquare" panose="020B0600000101010101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1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NanumSquare" panose="020B0600000101010101" pitchFamily="50" charset="-127"/>
              </a:rPr>
              <a:t>자바와 안드로이드 기반으로 개발 </a:t>
            </a:r>
            <a:endParaRPr lang="en-US" altLang="ko-KR" dirty="0">
              <a:ea typeface="NanumSquare" panose="020B0600000101010101" pitchFamily="50" charset="-127"/>
            </a:endParaRPr>
          </a:p>
          <a:p>
            <a:r>
              <a:rPr lang="ko-KR" altLang="en-US" dirty="0">
                <a:ea typeface="NanumSquare" panose="020B0600000101010101" pitchFamily="50" charset="-127"/>
              </a:rPr>
              <a:t>코스 정보를 받아오기 위해 네트워크 통신  </a:t>
            </a:r>
            <a:r>
              <a:rPr lang="en-US" altLang="ko-KR" dirty="0">
                <a:ea typeface="NanumSquare" panose="020B0600000101010101" pitchFamily="50" charset="-127"/>
              </a:rPr>
              <a:t>:</a:t>
            </a:r>
            <a:r>
              <a:rPr lang="ko-KR" altLang="en-US" dirty="0">
                <a:ea typeface="NanumSquare" panose="020B0600000101010101" pitchFamily="50" charset="-127"/>
              </a:rPr>
              <a:t> 라이브러리사용 </a:t>
            </a:r>
            <a:r>
              <a:rPr lang="en-US" altLang="ko-KR" dirty="0">
                <a:ea typeface="NanumSquare" panose="020B0600000101010101" pitchFamily="50" charset="-127"/>
              </a:rPr>
              <a:t>,</a:t>
            </a:r>
            <a:r>
              <a:rPr lang="ko-KR" altLang="en-US" dirty="0">
                <a:ea typeface="NanumSquare" panose="020B0600000101010101" pitchFamily="50" charset="-127"/>
              </a:rPr>
              <a:t> 받아온 데이터 로컬 </a:t>
            </a:r>
            <a:r>
              <a:rPr lang="ko-KR" altLang="en-US" dirty="0" err="1">
                <a:ea typeface="NanumSquare" panose="020B0600000101010101" pitchFamily="50" charset="-127"/>
              </a:rPr>
              <a:t>디비에</a:t>
            </a:r>
            <a:r>
              <a:rPr lang="ko-KR" altLang="en-US" dirty="0">
                <a:ea typeface="NanumSquare" panose="020B0600000101010101" pitchFamily="50" charset="-127"/>
              </a:rPr>
              <a:t> 저장</a:t>
            </a:r>
            <a:r>
              <a:rPr lang="en-US" altLang="ko-KR" dirty="0">
                <a:ea typeface="NanumSquare" panose="020B0600000101010101" pitchFamily="50" charset="-127"/>
              </a:rPr>
              <a:t>(</a:t>
            </a:r>
            <a:r>
              <a:rPr lang="ko-KR" altLang="en-US" dirty="0">
                <a:ea typeface="NanumSquare" panose="020B0600000101010101" pitchFamily="50" charset="-127"/>
              </a:rPr>
              <a:t>자주 바뀌지 않음</a:t>
            </a:r>
            <a:r>
              <a:rPr lang="en-US" altLang="ko-KR" dirty="0">
                <a:ea typeface="NanumSquare" panose="020B0600000101010101" pitchFamily="50" charset="-127"/>
              </a:rPr>
              <a:t>)</a:t>
            </a:r>
          </a:p>
          <a:p>
            <a:r>
              <a:rPr lang="ko-KR" altLang="en-US" dirty="0">
                <a:ea typeface="NanumSquare" panose="020B0600000101010101" pitchFamily="50" charset="-127"/>
              </a:rPr>
              <a:t>부가 정보와 지도는 해당 지점에 대해 </a:t>
            </a:r>
            <a:r>
              <a:rPr lang="en-US" altLang="ko-KR" dirty="0">
                <a:ea typeface="NanumSquare" panose="020B0600000101010101" pitchFamily="50" charset="-127"/>
              </a:rPr>
              <a:t>google API</a:t>
            </a:r>
            <a:r>
              <a:rPr lang="ko-KR" altLang="en-US" dirty="0" err="1">
                <a:ea typeface="NanumSquare" panose="020B0600000101010101" pitchFamily="50" charset="-127"/>
              </a:rPr>
              <a:t>를</a:t>
            </a:r>
            <a:r>
              <a:rPr lang="ko-KR" altLang="en-US" dirty="0">
                <a:ea typeface="NanumSquare" panose="020B0600000101010101" pitchFamily="50" charset="-127"/>
              </a:rPr>
              <a:t> 통해 데이터 가져옴</a:t>
            </a:r>
            <a:endParaRPr lang="en-US" altLang="ko-KR" dirty="0">
              <a:ea typeface="NanumSquare" panose="020B0600000101010101" pitchFamily="50" charset="-127"/>
            </a:endParaRPr>
          </a:p>
          <a:p>
            <a:endParaRPr lang="en-US" altLang="ko-KR" dirty="0">
              <a:ea typeface="NanumSquare" panose="020B0600000101010101" pitchFamily="50" charset="-127"/>
            </a:endParaRPr>
          </a:p>
          <a:p>
            <a:r>
              <a:rPr lang="en-US" altLang="ko-KR" dirty="0">
                <a:ea typeface="NanumSquare" panose="020B0600000101010101" pitchFamily="50" charset="-127"/>
              </a:rPr>
              <a:t>firebase</a:t>
            </a:r>
            <a:r>
              <a:rPr lang="ko-KR" altLang="en-US" dirty="0" err="1">
                <a:ea typeface="NanumSquare" panose="020B0600000101010101" pitchFamily="50" charset="-127"/>
              </a:rPr>
              <a:t>를</a:t>
            </a:r>
            <a:r>
              <a:rPr lang="ko-KR" altLang="en-US" dirty="0">
                <a:ea typeface="NanumSquare" panose="020B0600000101010101" pitchFamily="50" charset="-127"/>
              </a:rPr>
              <a:t> 사용</a:t>
            </a:r>
            <a:r>
              <a:rPr lang="en-US" altLang="ko-KR" dirty="0">
                <a:ea typeface="NanumSquare" panose="020B0600000101010101" pitchFamily="50" charset="-127"/>
              </a:rPr>
              <a:t>,</a:t>
            </a:r>
            <a:r>
              <a:rPr lang="ko-KR" altLang="en-US" dirty="0">
                <a:ea typeface="NanumSquare" panose="020B0600000101010101" pitchFamily="50" charset="-127"/>
              </a:rPr>
              <a:t> 기록 및 회원 정보 저장</a:t>
            </a:r>
            <a:endParaRPr lang="en-US" altLang="ko-KR" dirty="0">
              <a:ea typeface="NanumSquare" panose="020B0600000101010101" pitchFamily="50" charset="-127"/>
            </a:endParaRPr>
          </a:p>
          <a:p>
            <a:endParaRPr lang="en-US" altLang="ko-KR" dirty="0">
              <a:ea typeface="NanumSquare" panose="020B0600000101010101" pitchFamily="50" charset="-127"/>
            </a:endParaRPr>
          </a:p>
          <a:p>
            <a:r>
              <a:rPr lang="ko-KR" altLang="en-US" dirty="0">
                <a:ea typeface="NanumSquare" panose="020B0600000101010101" pitchFamily="50" charset="-127"/>
              </a:rPr>
              <a:t>프로젝트 관리</a:t>
            </a:r>
            <a:endParaRPr lang="en-US" altLang="ko-KR" dirty="0">
              <a:ea typeface="NanumSquare" panose="020B0600000101010101" pitchFamily="50" charset="-127"/>
            </a:endParaRPr>
          </a:p>
          <a:p>
            <a:r>
              <a:rPr lang="ko-KR" altLang="en-US" dirty="0">
                <a:ea typeface="NanumSquare" panose="020B0600000101010101" pitchFamily="50" charset="-127"/>
              </a:rPr>
              <a:t>이슈관리도구 </a:t>
            </a:r>
            <a:r>
              <a:rPr lang="en-US" altLang="ko-KR" dirty="0" err="1">
                <a:ea typeface="NanumSquare" panose="020B0600000101010101" pitchFamily="50" charset="-127"/>
              </a:rPr>
              <a:t>redmine</a:t>
            </a:r>
            <a:r>
              <a:rPr lang="en-US" altLang="ko-KR" dirty="0">
                <a:ea typeface="NanumSquare" panose="020B0600000101010101" pitchFamily="50" charset="-127"/>
              </a:rPr>
              <a:t> / </a:t>
            </a:r>
            <a:r>
              <a:rPr lang="ko-KR" altLang="en-US" dirty="0">
                <a:ea typeface="NanumSquare" panose="020B0600000101010101" pitchFamily="50" charset="-127"/>
              </a:rPr>
              <a:t>코드 관리를 위한 </a:t>
            </a:r>
            <a:r>
              <a:rPr lang="en-US" altLang="ko-KR" dirty="0">
                <a:ea typeface="NanumSquare" panose="020B0600000101010101" pitchFamily="50" charset="-127"/>
              </a:rPr>
              <a:t>git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2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>
                <a:ea typeface="NanumSquare" panose="020B0600000101010101" pitchFamily="50" charset="-127"/>
              </a:rPr>
              <a:t>전국길관광정보데이터는</a:t>
            </a: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ko-KR" altLang="en-US" dirty="0" err="1">
                <a:ea typeface="NanumSquare" panose="020B0600000101010101" pitchFamily="50" charset="-127"/>
              </a:rPr>
              <a:t>다음과같은</a:t>
            </a:r>
            <a:r>
              <a:rPr lang="ko-KR" altLang="en-US" dirty="0">
                <a:ea typeface="NanumSquare" panose="020B0600000101010101" pitchFamily="50" charset="-127"/>
              </a:rPr>
              <a:t> 형태로 제공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 err="1">
                <a:ea typeface="NanumSquare" panose="020B0600000101010101" pitchFamily="50" charset="-127"/>
              </a:rPr>
              <a:t>길소개</a:t>
            </a: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en-US" altLang="ko-KR" dirty="0">
                <a:ea typeface="NanumSquare" panose="020B0600000101010101" pitchFamily="50" charset="-127"/>
              </a:rPr>
              <a:t>/</a:t>
            </a: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ko-KR" altLang="en-US" dirty="0" err="1">
                <a:ea typeface="NanumSquare" panose="020B0600000101010101" pitchFamily="50" charset="-127"/>
              </a:rPr>
              <a:t>경로정보</a:t>
            </a: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en-US" altLang="ko-KR" dirty="0">
                <a:ea typeface="NanumSquare" panose="020B0600000101010101" pitchFamily="50" charset="-127"/>
              </a:rPr>
              <a:t>/</a:t>
            </a:r>
            <a:r>
              <a:rPr lang="ko-KR" altLang="en-US" dirty="0">
                <a:ea typeface="NanumSquare" panose="020B0600000101010101" pitchFamily="50" charset="-127"/>
              </a:rPr>
              <a:t> 시작</a:t>
            </a:r>
            <a:r>
              <a:rPr lang="en-US" altLang="ko-KR" dirty="0">
                <a:ea typeface="NanumSquare" panose="020B0600000101010101" pitchFamily="50" charset="-127"/>
              </a:rPr>
              <a:t>,</a:t>
            </a:r>
            <a:r>
              <a:rPr lang="ko-KR" altLang="en-US" dirty="0" err="1">
                <a:ea typeface="NanumSquare" panose="020B0600000101010101" pitchFamily="50" charset="-127"/>
              </a:rPr>
              <a:t>종료지점의</a:t>
            </a: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ko-KR" altLang="en-US" dirty="0" err="1">
                <a:ea typeface="NanumSquare" panose="020B0600000101010101" pitchFamily="50" charset="-127"/>
              </a:rPr>
              <a:t>주요정보</a:t>
            </a:r>
            <a:r>
              <a:rPr lang="ko-KR" altLang="en-US" dirty="0">
                <a:ea typeface="NanumSquare" panose="020B0600000101010101" pitchFamily="50" charset="-127"/>
              </a:rPr>
              <a:t> 제공 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ea typeface="NanumSquare" panose="020B0600000101010101" pitchFamily="50" charset="-127"/>
              </a:rPr>
              <a:t>스토리가 있는 </a:t>
            </a:r>
            <a:r>
              <a:rPr lang="ko-KR" altLang="en-US" dirty="0" err="1">
                <a:ea typeface="NanumSquare" panose="020B0600000101010101" pitchFamily="50" charset="-127"/>
              </a:rPr>
              <a:t>코스정보</a:t>
            </a:r>
            <a:r>
              <a:rPr lang="ko-KR" altLang="en-US" dirty="0">
                <a:ea typeface="NanumSquare" panose="020B0600000101010101" pitchFamily="50" charset="-127"/>
              </a:rPr>
              <a:t> 제공한다는 특징  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ea typeface="NanumSquare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4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NanumSquare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71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49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0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NanumSquare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목차를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저희 팀이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smuRun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개발하게 된 동기를 말씀드리고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목표하고자하는 프로젝트에 대한 소개를 간단히 설명한 후 주요 기능들에 대해 설명하도록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개발환경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어플리케이션이 동작하는 모습을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시연영상을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보여드리고프로젝트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마지막으로 프로젝트를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배운점에대해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설명하고 마치도록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ea typeface="NanumSquare" panose="020B0600000101010101" pitchFamily="50" charset="-127"/>
            </a:endParaRPr>
          </a:p>
          <a:p>
            <a:r>
              <a:rPr lang="ko-KR" altLang="en-US" dirty="0">
                <a:ea typeface="NanumSquare" panose="020B0600000101010101" pitchFamily="50" charset="-127"/>
              </a:rPr>
              <a:t>  </a:t>
            </a:r>
            <a:endParaRPr lang="en-US" altLang="ko-KR" dirty="0">
              <a:ea typeface="NanumSquare" panose="020B0600000101010101" pitchFamily="50" charset="-127"/>
            </a:endParaRPr>
          </a:p>
          <a:p>
            <a:endParaRPr lang="en-US" dirty="0"/>
          </a:p>
          <a:p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10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>
                <a:ea typeface="NanumSquare" panose="020B0600000101010101" pitchFamily="50" charset="-127"/>
              </a:rPr>
              <a:t>최근 뉴스에 의하면</a:t>
            </a:r>
            <a:r>
              <a:rPr lang="en-US" altLang="ko-KR" dirty="0">
                <a:ea typeface="NanumSquare" panose="020B0600000101010101" pitchFamily="50" charset="-127"/>
              </a:rPr>
              <a:t>…</a:t>
            </a:r>
            <a:r>
              <a:rPr lang="ko-KR" altLang="en-US" dirty="0">
                <a:ea typeface="NanumSquare" panose="020B0600000101010101" pitchFamily="50" charset="-127"/>
              </a:rPr>
              <a:t> 세계 성인 </a:t>
            </a:r>
            <a:r>
              <a:rPr lang="en-US" altLang="ko-KR" dirty="0">
                <a:ea typeface="NanumSquare" panose="020B0600000101010101" pitchFamily="50" charset="-127"/>
              </a:rPr>
              <a:t>¼</a:t>
            </a:r>
            <a:r>
              <a:rPr lang="ko-KR" altLang="en-US" dirty="0">
                <a:ea typeface="NanumSquare" panose="020B0600000101010101" pitchFamily="50" charset="-127"/>
              </a:rPr>
              <a:t> 운동 부족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ea typeface="NanumSquare" panose="020B0600000101010101" pitchFamily="50" charset="-127"/>
              </a:rPr>
              <a:t>바쁜 현대인들의 </a:t>
            </a:r>
            <a:r>
              <a:rPr lang="ko-KR" altLang="en-US" dirty="0" err="1">
                <a:ea typeface="NanumSquare" panose="020B0600000101010101" pitchFamily="50" charset="-127"/>
              </a:rPr>
              <a:t>운동문제</a:t>
            </a:r>
            <a:r>
              <a:rPr lang="ko-KR" altLang="en-US" dirty="0">
                <a:ea typeface="NanumSquare" panose="020B0600000101010101" pitchFamily="50" charset="-127"/>
              </a:rPr>
              <a:t> 대두됨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32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누구나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손쉽게 운동에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참여할수있게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하고자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 대한 정보제공을 통해 해결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 정보에 대한 데이터 제공을 위한 전국길관광정보 데이터를 사용</a:t>
            </a:r>
            <a:b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공공데이터의 잠재적 가치를 활용해보자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2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포털에서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코스정보를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제공하고있지만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대부분 모바일에서 접근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모바일접근이 불편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사진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한눈에 정보를 확인 어렵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 대한 사진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리뷰같은 정보들이 부족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71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공공데이터를 활용한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APP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문제점을 개선하고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운동참여율을 높이고자 앞선 데이터를 활용해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전국 곳곳에 숨겨진 산책로 코스 정보를 제공하는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App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</a:t>
            </a:r>
            <a:b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스토리가있는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코스정보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사용자들에게 재미를 줌</a:t>
            </a:r>
            <a:b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모바일에서 쉽게 주변 코스 검색과 정보를 얻을 수 있도록 사용자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접근성고려</a:t>
            </a:r>
            <a:b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코스를 찾아 정복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운동기록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측정을 통해서 성취감을 느끼도록 동기부여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ea typeface="NanumSquare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8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유즈케이스</a:t>
            </a:r>
            <a:r>
              <a:rPr lang="ko-KR" altLang="en-US" dirty="0"/>
              <a:t> 다이어그램 추가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7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SMURUN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가지 주요 기능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코스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달리기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마이페이지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사용자들이 </a:t>
            </a:r>
            <a:r>
              <a:rPr kumimoji="0" lang="ko-KR" alt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재미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를 느낄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수있도록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다양한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길정보를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간편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하게 제공하는 코스 기능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사용자들이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운동기록을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측정하고 기록 변화를 통해 </a:t>
            </a:r>
            <a:r>
              <a:rPr kumimoji="0" lang="ko-KR" alt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성취감을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느낄 수 있도록 하는 달리기 기능과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미이페이지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기능 제공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앞 키워드와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연결지어서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설명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7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공공데이터포털에서 받아온 코스 정보를 제공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NanumSquare" panose="020B0600000101010101" pitchFamily="50" charset="-127"/>
              </a:rPr>
              <a:t>장소에 대한 사진 정보같은 부가 정보는 </a:t>
            </a:r>
            <a:r>
              <a:rPr lang="en-US" altLang="ko-KR" dirty="0">
                <a:ea typeface="NanumSquare" panose="020B0600000101010101" pitchFamily="50" charset="-127"/>
              </a:rPr>
              <a:t>Google Place API</a:t>
            </a:r>
            <a:r>
              <a:rPr lang="ko-KR" altLang="en-US" dirty="0" err="1">
                <a:ea typeface="NanumSquare" panose="020B0600000101010101" pitchFamily="50" charset="-127"/>
              </a:rPr>
              <a:t>를</a:t>
            </a:r>
            <a:r>
              <a:rPr lang="ko-KR" altLang="en-US" dirty="0">
                <a:ea typeface="NanumSquare" panose="020B0600000101010101" pitchFamily="50" charset="-127"/>
              </a:rPr>
              <a:t> 통해 제공함</a:t>
            </a:r>
            <a:endParaRPr lang="en-US" altLang="ko-KR" dirty="0">
              <a:ea typeface="NanumSquare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ea typeface="NanumSquare" panose="020B0600000101010101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A4D3E-0DB0-0B42-9815-4C25FE4C02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0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18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3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3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69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6831"/>
            <a:ext cx="7886700" cy="439200"/>
          </a:xfrm>
        </p:spPr>
        <p:txBody>
          <a:bodyPr>
            <a:normAutofit/>
          </a:bodyPr>
          <a:lstStyle>
            <a:lvl1pPr>
              <a:defRPr sz="1800" b="1">
                <a:latin typeface="NanumSquare ExtraBold" panose="020B0600000101010101" pitchFamily="50" charset="-127"/>
                <a:ea typeface="NanumSquare ExtraBold" panose="020B0600000101010101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290E8F-31CA-FA48-966E-6738F50E2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444161"/>
            <a:ext cx="1352550" cy="20267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0" i="0" spc="300">
                <a:solidFill>
                  <a:schemeClr val="accent1"/>
                </a:solidFill>
                <a:latin typeface="NanumSquare" panose="020B0600000101010101" pitchFamily="50" charset="-127"/>
                <a:ea typeface="NanumSquare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목차 타이틀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719E3E6-CD29-634C-92FC-25E37789A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4793" y="206835"/>
            <a:ext cx="356129" cy="230832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ctr">
              <a:defRPr sz="9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1B154B5-4451-1041-B5A0-611CBB1412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CE97C1-3D8A-FF4E-B8C1-5DCA9FFF0708}"/>
              </a:ext>
            </a:extLst>
          </p:cNvPr>
          <p:cNvCxnSpPr>
            <a:cxnSpLocks/>
          </p:cNvCxnSpPr>
          <p:nvPr userDrawn="1"/>
        </p:nvCxnSpPr>
        <p:spPr>
          <a:xfrm>
            <a:off x="8812858" y="440268"/>
            <a:ext cx="0" cy="584697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E7C116-092C-674D-9FD8-3F0078BFDB1A}"/>
              </a:ext>
            </a:extLst>
          </p:cNvPr>
          <p:cNvCxnSpPr>
            <a:cxnSpLocks/>
          </p:cNvCxnSpPr>
          <p:nvPr userDrawn="1"/>
        </p:nvCxnSpPr>
        <p:spPr>
          <a:xfrm>
            <a:off x="260567" y="6078612"/>
            <a:ext cx="0" cy="584697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03591CD-A9E1-434C-9B56-40C1160F3CA4}"/>
              </a:ext>
            </a:extLst>
          </p:cNvPr>
          <p:cNvSpPr txBox="1"/>
          <p:nvPr userDrawn="1"/>
        </p:nvSpPr>
        <p:spPr>
          <a:xfrm rot="5400000">
            <a:off x="-51300" y="5754909"/>
            <a:ext cx="644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SMURUN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2AA521-7E70-BF41-8A9C-ADBA903A1C52}"/>
              </a:ext>
            </a:extLst>
          </p:cNvPr>
          <p:cNvSpPr/>
          <p:nvPr userDrawn="1"/>
        </p:nvSpPr>
        <p:spPr>
          <a:xfrm rot="10800000" flipV="1">
            <a:off x="0" y="521002"/>
            <a:ext cx="656378" cy="36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ea typeface="NanumSquare" panose="020B0600000101010101" pitchFamily="50" charset="-127"/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3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46831"/>
            <a:ext cx="7886700" cy="440721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목 차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719E3E6-CD29-634C-92FC-25E37789A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7004" y="209436"/>
            <a:ext cx="356129" cy="230832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r">
              <a:defRPr sz="9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1B154B5-4451-1041-B5A0-611CBB1412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CE97C1-3D8A-FF4E-B8C1-5DCA9FFF0708}"/>
              </a:ext>
            </a:extLst>
          </p:cNvPr>
          <p:cNvCxnSpPr>
            <a:cxnSpLocks/>
          </p:cNvCxnSpPr>
          <p:nvPr userDrawn="1"/>
        </p:nvCxnSpPr>
        <p:spPr>
          <a:xfrm>
            <a:off x="8812858" y="440268"/>
            <a:ext cx="0" cy="584697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E7C116-092C-674D-9FD8-3F0078BFDB1A}"/>
              </a:ext>
            </a:extLst>
          </p:cNvPr>
          <p:cNvCxnSpPr>
            <a:cxnSpLocks/>
          </p:cNvCxnSpPr>
          <p:nvPr userDrawn="1"/>
        </p:nvCxnSpPr>
        <p:spPr>
          <a:xfrm>
            <a:off x="260567" y="6078612"/>
            <a:ext cx="0" cy="584697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03591CD-A9E1-434C-9B56-40C1160F3CA4}"/>
              </a:ext>
            </a:extLst>
          </p:cNvPr>
          <p:cNvSpPr txBox="1"/>
          <p:nvPr userDrawn="1"/>
        </p:nvSpPr>
        <p:spPr>
          <a:xfrm rot="5400000">
            <a:off x="-51300" y="5754909"/>
            <a:ext cx="644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SMURUN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8E781A-2E72-BF48-917F-58186D56A46C}"/>
              </a:ext>
            </a:extLst>
          </p:cNvPr>
          <p:cNvGrpSpPr/>
          <p:nvPr userDrawn="1"/>
        </p:nvGrpSpPr>
        <p:grpSpPr>
          <a:xfrm>
            <a:off x="762000" y="1402512"/>
            <a:ext cx="2011648" cy="923330"/>
            <a:chOff x="762000" y="1087552"/>
            <a:chExt cx="2011648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AC8DBD-50CE-E341-8E79-9E5709316B94}"/>
                </a:ext>
              </a:extLst>
            </p:cNvPr>
            <p:cNvSpPr txBox="1"/>
            <p:nvPr/>
          </p:nvSpPr>
          <p:spPr>
            <a:xfrm>
              <a:off x="762000" y="1087552"/>
              <a:ext cx="11737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  <a:r>
                <a:rPr lang="ko-KR" altLang="en-US" sz="5400" b="1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en-US" sz="54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606347-668D-F24B-BECD-B1297F9A6D0E}"/>
                </a:ext>
              </a:extLst>
            </p:cNvPr>
            <p:cNvSpPr txBox="1"/>
            <p:nvPr/>
          </p:nvSpPr>
          <p:spPr>
            <a:xfrm>
              <a:off x="1595120" y="1265290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300" dirty="0">
                  <a:ea typeface="NanumSquare" panose="020B0600000101010101" pitchFamily="50" charset="-127"/>
                </a:rPr>
                <a:t>현황분석</a:t>
              </a:r>
              <a:endParaRPr lang="en-US" spc="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795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49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3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4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6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1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27004" y="6500469"/>
            <a:ext cx="356129" cy="246221"/>
          </a:xfrm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46831"/>
            <a:ext cx="7886700" cy="440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6940"/>
            <a:ext cx="7886700" cy="4910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276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95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5365" userDrawn="1">
          <p15:clr>
            <a:srgbClr val="F26B43"/>
          </p15:clr>
        </p15:guide>
        <p15:guide id="6" orient="horz" pos="40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tiff"/><Relationship Id="rId7" Type="http://schemas.openxmlformats.org/officeDocument/2006/relationships/image" Target="../media/image36.png"/><Relationship Id="rId12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tiff"/><Relationship Id="rId5" Type="http://schemas.openxmlformats.org/officeDocument/2006/relationships/image" Target="../media/image34.tiff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MU-SE-Admin/2018_Capstone_JohnBer_Src" TargetMode="External"/><Relationship Id="rId4" Type="http://schemas.openxmlformats.org/officeDocument/2006/relationships/hyperlink" Target="https://github.com/SMU-SE-Admin/2018_Capstone_JohnBer_Doc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D37E2-8F69-614B-8C74-13DE0252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6410-1365-5041-8727-F4DAB742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코스 제공 방안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492C-E046-2E42-8871-8D51D022D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기능 소개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C3954FD-833E-2544-841D-A3EB9DF5B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10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36B21E-3599-B04D-A1A8-E9CB9031FFBA}"/>
              </a:ext>
            </a:extLst>
          </p:cNvPr>
          <p:cNvSpPr/>
          <p:nvPr/>
        </p:nvSpPr>
        <p:spPr>
          <a:xfrm>
            <a:off x="628650" y="1288701"/>
            <a:ext cx="3965964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공공데이터포털에서 받아온 코스 정보를 제공</a:t>
            </a:r>
            <a:endParaRPr lang="en-US" altLang="ko-KR" sz="1400" b="1" dirty="0">
              <a:solidFill>
                <a:schemeClr val="accent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DE7B43-7E08-4B4F-8C8C-EBBEC2C2988F}"/>
              </a:ext>
            </a:extLst>
          </p:cNvPr>
          <p:cNvSpPr/>
          <p:nvPr/>
        </p:nvSpPr>
        <p:spPr>
          <a:xfrm>
            <a:off x="273992" y="1681277"/>
            <a:ext cx="3965964" cy="117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코스 이름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시작지점 위치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예상 거리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운동시간  정보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8072A-8EBC-684E-9FD4-32E672D76B5F}"/>
              </a:ext>
            </a:extLst>
          </p:cNvPr>
          <p:cNvSpPr/>
          <p:nvPr/>
        </p:nvSpPr>
        <p:spPr>
          <a:xfrm>
            <a:off x="628650" y="3044409"/>
            <a:ext cx="3587813" cy="64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Google Place API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사용해 부가정보 제공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3843A2-7178-0A4A-B60B-E0E38195F7D4}"/>
              </a:ext>
            </a:extLst>
          </p:cNvPr>
          <p:cNvSpPr/>
          <p:nvPr/>
        </p:nvSpPr>
        <p:spPr>
          <a:xfrm>
            <a:off x="273992" y="3387525"/>
            <a:ext cx="396596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사진 정보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평점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전화번호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웹사이트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 리뷰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C3B78-9053-4C47-A259-90EF3FFCF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47" y="1052036"/>
            <a:ext cx="2249680" cy="4320000"/>
          </a:xfrm>
          <a:prstGeom prst="rect">
            <a:avLst/>
          </a:prstGeom>
          <a:effectLst>
            <a:outerShdw blurRad="88900" sx="102000" sy="102000" algn="ctr" rotWithShape="0">
              <a:schemeClr val="tx2">
                <a:alpha val="11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D4936-F3ED-2640-8508-148F0A1020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28" b="18217"/>
          <a:stretch/>
        </p:blipFill>
        <p:spPr>
          <a:xfrm>
            <a:off x="6154987" y="866431"/>
            <a:ext cx="1940594" cy="2629222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0B0F9-9C3A-9C4E-8AFE-6BC1B365AC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82" b="34918"/>
          <a:stretch/>
        </p:blipFill>
        <p:spPr>
          <a:xfrm>
            <a:off x="6734967" y="3699694"/>
            <a:ext cx="1674382" cy="1903434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133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EA004C-F02C-CF45-934E-F90A8BD4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62" y="1052036"/>
            <a:ext cx="2249680" cy="4320000"/>
          </a:xfrm>
          <a:prstGeom prst="rect">
            <a:avLst/>
          </a:prstGeom>
          <a:effectLst>
            <a:outerShdw blurRad="88900" sx="102000" sy="102000" algn="ctr" rotWithShape="0">
              <a:schemeClr val="tx2">
                <a:alpha val="11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36410-1365-5041-8727-F4DAB742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운동기록</a:t>
            </a:r>
            <a:r>
              <a:rPr lang="ko-KR" altLang="en-US" dirty="0"/>
              <a:t> 측정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492C-E046-2E42-8871-8D51D022D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기능 소개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112B86B-6506-854A-B1EB-378993CB5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11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44576C-4BAE-2547-A930-40A706FB7FF2}"/>
              </a:ext>
            </a:extLst>
          </p:cNvPr>
          <p:cNvSpPr/>
          <p:nvPr/>
        </p:nvSpPr>
        <p:spPr>
          <a:xfrm>
            <a:off x="628650" y="1288701"/>
            <a:ext cx="358662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300"/>
              </a:spcAft>
            </a:pPr>
            <a:r>
              <a:rPr lang="ko-KR" altLang="en-US" sz="1400" b="1" dirty="0">
                <a:solidFill>
                  <a:schemeClr val="accent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현재위치를 기반으로 주변 코스 검색</a:t>
            </a:r>
            <a:endParaRPr lang="en-US" altLang="ko-KR" sz="1400" b="1" dirty="0">
              <a:solidFill>
                <a:schemeClr val="accent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spcAft>
                <a:spcPts val="13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지도에 표시된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마커를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눌러 코스 상세 정보 확인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spcAft>
                <a:spcPts val="13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rPr>
              <a:t>운동거리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rPr>
              <a:t> 운동시간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rPr>
              <a:t> 칼로리 표시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ea typeface="NanumSquare" panose="020B0600000101010101" pitchFamily="50" charset="-127"/>
            </a:endParaRPr>
          </a:p>
          <a:p>
            <a:pPr>
              <a:spcAft>
                <a:spcPts val="1300"/>
              </a:spcAft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ACE040-E7E3-7F4E-B774-E25D1C0E8D57}"/>
              </a:ext>
            </a:extLst>
          </p:cNvPr>
          <p:cNvSpPr/>
          <p:nvPr/>
        </p:nvSpPr>
        <p:spPr>
          <a:xfrm>
            <a:off x="6045118" y="4043090"/>
            <a:ext cx="565952" cy="56595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18C187-1D31-D849-8FF4-BF443B59A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7" b="23121"/>
          <a:stretch/>
        </p:blipFill>
        <p:spPr>
          <a:xfrm>
            <a:off x="6328094" y="1086031"/>
            <a:ext cx="1774173" cy="2252367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EA8C6B-6F9B-2646-B650-0E2F1B0C72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996" b="677"/>
          <a:stretch/>
        </p:blipFill>
        <p:spPr>
          <a:xfrm>
            <a:off x="6912157" y="3490423"/>
            <a:ext cx="1467006" cy="1671286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66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3CBFFC-D4D1-BF4A-A937-9C76E5EE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75" y="1052036"/>
            <a:ext cx="2249680" cy="4320000"/>
          </a:xfrm>
          <a:prstGeom prst="rect">
            <a:avLst/>
          </a:prstGeom>
          <a:effectLst>
            <a:outerShdw blurRad="88900" sx="102000" sy="102000" algn="ctr" rotWithShape="0">
              <a:schemeClr val="tx2">
                <a:alpha val="11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36410-1365-5041-8727-F4DAB742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마이페이지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492C-E046-2E42-8871-8D51D022D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기능 소개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1C8C896-C0DC-0D46-B55D-FB7BFBEC9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12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67BC13-CDCD-D94F-AF52-AF164A901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072" b="48467"/>
          <a:stretch/>
        </p:blipFill>
        <p:spPr>
          <a:xfrm>
            <a:off x="5994238" y="1781609"/>
            <a:ext cx="2326301" cy="690664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12000"/>
              </a:scheme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17E390-0872-6240-A44F-4318F3C2B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044" b="48495"/>
          <a:stretch/>
        </p:blipFill>
        <p:spPr>
          <a:xfrm>
            <a:off x="6299247" y="2532146"/>
            <a:ext cx="2326301" cy="690664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12000"/>
              </a:scheme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0A5AEB-362A-DF45-81E6-E2445AB5ED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276" b="26198"/>
          <a:stretch/>
        </p:blipFill>
        <p:spPr>
          <a:xfrm>
            <a:off x="6751338" y="3466450"/>
            <a:ext cx="1616929" cy="1661945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4C4514-4E29-0841-8BCD-E8FCE1031DEF}"/>
              </a:ext>
            </a:extLst>
          </p:cNvPr>
          <p:cNvSpPr/>
          <p:nvPr/>
        </p:nvSpPr>
        <p:spPr>
          <a:xfrm>
            <a:off x="628650" y="1288701"/>
            <a:ext cx="3965964" cy="1072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300"/>
              </a:spcAft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사용자 프로필 정보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pPr>
              <a:spcAft>
                <a:spcPts val="1300"/>
              </a:spcAft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일별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주별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월별 통계 기록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pPr>
              <a:spcAft>
                <a:spcPts val="1300"/>
              </a:spcAft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운동 기록 확인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356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A50465B-FA9D-D842-8E5C-5222D22FB294}"/>
              </a:ext>
            </a:extLst>
          </p:cNvPr>
          <p:cNvSpPr/>
          <p:nvPr/>
        </p:nvSpPr>
        <p:spPr>
          <a:xfrm flipV="1">
            <a:off x="4770726" y="53647"/>
            <a:ext cx="4373274" cy="685800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E177-D43D-E546-A7E5-69B6D38E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r>
              <a:rPr lang="en-US" altLang="ko-KR" dirty="0"/>
              <a:t> </a:t>
            </a:r>
            <a:r>
              <a:rPr lang="ko-KR" altLang="en-US" dirty="0"/>
              <a:t>및 개발환경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57F20-105B-1240-9828-B54FF40995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b="1" dirty="0"/>
              <a:t>개발 환경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29927-A533-F747-A2EE-339EF1A36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13</a:t>
            </a:fld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EF3BFB-6B31-2444-9409-5A2DBBDCCE66}"/>
              </a:ext>
            </a:extLst>
          </p:cNvPr>
          <p:cNvSpPr/>
          <p:nvPr/>
        </p:nvSpPr>
        <p:spPr>
          <a:xfrm rot="10800000" flipV="1">
            <a:off x="5403300" y="2428079"/>
            <a:ext cx="1450718" cy="370848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5875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네트워크 통신</a:t>
            </a:r>
            <a:endParaRPr lang="en-US" sz="1100" b="1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D8CBB5-9B1F-7546-BF1B-9D1D8F98A96A}"/>
              </a:ext>
            </a:extLst>
          </p:cNvPr>
          <p:cNvSpPr txBox="1"/>
          <p:nvPr/>
        </p:nvSpPr>
        <p:spPr>
          <a:xfrm>
            <a:off x="5343275" y="1429339"/>
            <a:ext cx="289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Open Sans" panose="020B0606030504020204" pitchFamily="34" charset="0"/>
              </a:rPr>
              <a:t>모바일 환경 구축</a:t>
            </a:r>
            <a:endParaRPr lang="en-US" sz="14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03E583-1EBA-F044-BBC9-803E273220B2}"/>
              </a:ext>
            </a:extLst>
          </p:cNvPr>
          <p:cNvSpPr txBox="1"/>
          <p:nvPr/>
        </p:nvSpPr>
        <p:spPr>
          <a:xfrm>
            <a:off x="5343276" y="3688623"/>
            <a:ext cx="289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Open Sans" panose="020B0606030504020204" pitchFamily="34" charset="0"/>
              </a:rPr>
              <a:t>기록 저장 및 회원 관리</a:t>
            </a:r>
            <a:endParaRPr lang="en-US" sz="14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ACDBB3-F908-4948-8518-B7430E6719DE}"/>
              </a:ext>
            </a:extLst>
          </p:cNvPr>
          <p:cNvSpPr txBox="1"/>
          <p:nvPr/>
        </p:nvSpPr>
        <p:spPr>
          <a:xfrm>
            <a:off x="5343276" y="4832745"/>
            <a:ext cx="289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  <a:cs typeface="Open Sans" panose="020B0606030504020204" pitchFamily="34" charset="0"/>
              </a:rPr>
              <a:t>프로젝트 관리</a:t>
            </a:r>
            <a:endParaRPr lang="en-US" sz="14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775214-F2A8-E64A-8797-B5353DC58B21}"/>
              </a:ext>
            </a:extLst>
          </p:cNvPr>
          <p:cNvSpPr/>
          <p:nvPr/>
        </p:nvSpPr>
        <p:spPr>
          <a:xfrm>
            <a:off x="5347643" y="1750390"/>
            <a:ext cx="533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JAVA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641212-F6BF-6445-A105-FAFD3DA8AF9B}"/>
              </a:ext>
            </a:extLst>
          </p:cNvPr>
          <p:cNvSpPr/>
          <p:nvPr/>
        </p:nvSpPr>
        <p:spPr>
          <a:xfrm>
            <a:off x="5347643" y="2003844"/>
            <a:ext cx="12917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Android Nougat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DEEF05E-D10B-9D4A-87AB-B1FA101386E8}"/>
              </a:ext>
            </a:extLst>
          </p:cNvPr>
          <p:cNvGrpSpPr/>
          <p:nvPr/>
        </p:nvGrpSpPr>
        <p:grpSpPr>
          <a:xfrm>
            <a:off x="347980" y="1440917"/>
            <a:ext cx="4144965" cy="4682267"/>
            <a:chOff x="180749" y="1440917"/>
            <a:chExt cx="4144965" cy="468226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E36D0E-4D93-804C-B7EF-083A834375B6}"/>
                </a:ext>
              </a:extLst>
            </p:cNvPr>
            <p:cNvGrpSpPr/>
            <p:nvPr/>
          </p:nvGrpSpPr>
          <p:grpSpPr>
            <a:xfrm>
              <a:off x="276109" y="3482647"/>
              <a:ext cx="954624" cy="727220"/>
              <a:chOff x="1205541" y="3164663"/>
              <a:chExt cx="954624" cy="72722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1AF13F9-307F-F049-A1CF-BC9764BE1E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1" r="74109" b="-23442"/>
              <a:stretch/>
            </p:blipFill>
            <p:spPr>
              <a:xfrm>
                <a:off x="1540516" y="3164663"/>
                <a:ext cx="425009" cy="57031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88ECFB-A9A4-6D4B-A841-2571C9A0265E}"/>
                  </a:ext>
                </a:extLst>
              </p:cNvPr>
              <p:cNvSpPr txBox="1"/>
              <p:nvPr/>
            </p:nvSpPr>
            <p:spPr>
              <a:xfrm>
                <a:off x="1205541" y="3630273"/>
                <a:ext cx="9546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Firebase</a:t>
                </a:r>
                <a:endParaRPr lang="en-US" sz="1050" b="1" dirty="0">
                  <a:solidFill>
                    <a:schemeClr val="bg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841795-1A71-5E49-9C05-DB46F285D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93" r="340" b="84805"/>
            <a:stretch/>
          </p:blipFill>
          <p:spPr>
            <a:xfrm>
              <a:off x="3545381" y="1440917"/>
              <a:ext cx="780333" cy="56681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5CC82-8A7E-2D4E-8B64-25AB592A6810}"/>
                </a:ext>
              </a:extLst>
            </p:cNvPr>
            <p:cNvSpPr txBox="1"/>
            <p:nvPr/>
          </p:nvSpPr>
          <p:spPr>
            <a:xfrm>
              <a:off x="873614" y="3494315"/>
              <a:ext cx="17470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real time sync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E4D355-F752-5741-AB02-CD51F6D43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097" t="34713" r="26267" b="34054"/>
            <a:stretch/>
          </p:blipFill>
          <p:spPr>
            <a:xfrm>
              <a:off x="2287629" y="2722714"/>
              <a:ext cx="731006" cy="22039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F75BF1-DE4B-264D-9B99-A9D22B1A04E4}"/>
                </a:ext>
              </a:extLst>
            </p:cNvPr>
            <p:cNvGrpSpPr/>
            <p:nvPr/>
          </p:nvGrpSpPr>
          <p:grpSpPr>
            <a:xfrm>
              <a:off x="1610402" y="3231523"/>
              <a:ext cx="2041463" cy="1242258"/>
              <a:chOff x="2451680" y="2657701"/>
              <a:chExt cx="2041463" cy="124225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CE4B0F-AF6C-9742-9990-E4F694216FB5}"/>
                  </a:ext>
                </a:extLst>
              </p:cNvPr>
              <p:cNvSpPr txBox="1"/>
              <p:nvPr/>
            </p:nvSpPr>
            <p:spPr>
              <a:xfrm>
                <a:off x="2451680" y="3638349"/>
                <a:ext cx="20414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Android</a:t>
                </a:r>
                <a:endParaRPr lang="en-US" sz="1050" b="1" dirty="0">
                  <a:solidFill>
                    <a:schemeClr val="bg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402D611-6E67-6A49-993B-36D722465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8647" y="2657701"/>
                <a:ext cx="1307531" cy="980648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</p:pic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4A152A2-E410-5346-8066-889EB2E647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526" y="3779035"/>
              <a:ext cx="1212782" cy="0"/>
            </a:xfrm>
            <a:prstGeom prst="straightConnector1">
              <a:avLst/>
            </a:prstGeom>
            <a:ln w="19050">
              <a:solidFill>
                <a:srgbClr val="F3A93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2D677C3-30B4-8A41-B815-A6DD4612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1564418" y="3872622"/>
              <a:ext cx="277323" cy="277323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149A9BC-BA48-BF40-8775-FAB0B43221CC}"/>
                </a:ext>
              </a:extLst>
            </p:cNvPr>
            <p:cNvGrpSpPr/>
            <p:nvPr/>
          </p:nvGrpSpPr>
          <p:grpSpPr>
            <a:xfrm>
              <a:off x="1571560" y="5345867"/>
              <a:ext cx="2041463" cy="777317"/>
              <a:chOff x="2035740" y="5271251"/>
              <a:chExt cx="2041463" cy="777317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194F371D-4BD3-BD42-B8F6-6B82DA793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818647" y="5271251"/>
                <a:ext cx="533400" cy="5334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ED27F7-BD9A-984B-AD6F-AB567C5D6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5347" y="5553961"/>
                <a:ext cx="789576" cy="25069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A389D7-387D-1147-8EB5-CCEA5F7B14BB}"/>
                  </a:ext>
                </a:extLst>
              </p:cNvPr>
              <p:cNvSpPr txBox="1"/>
              <p:nvPr/>
            </p:nvSpPr>
            <p:spPr>
              <a:xfrm>
                <a:off x="2035740" y="5786958"/>
                <a:ext cx="20414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local DB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FB94806-8C21-9649-8862-57B029465CDA}"/>
                </a:ext>
              </a:extLst>
            </p:cNvPr>
            <p:cNvCxnSpPr>
              <a:cxnSpLocks/>
            </p:cNvCxnSpPr>
            <p:nvPr/>
          </p:nvCxnSpPr>
          <p:spPr>
            <a:xfrm>
              <a:off x="2631132" y="4473781"/>
              <a:ext cx="0" cy="685810"/>
            </a:xfrm>
            <a:prstGeom prst="straightConnector1">
              <a:avLst/>
            </a:prstGeom>
            <a:ln w="19050">
              <a:solidFill>
                <a:srgbClr val="8F56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ABDA64-442D-C74D-804F-990D07B37613}"/>
                </a:ext>
              </a:extLst>
            </p:cNvPr>
            <p:cNvSpPr txBox="1"/>
            <p:nvPr/>
          </p:nvSpPr>
          <p:spPr>
            <a:xfrm>
              <a:off x="2076713" y="4512570"/>
              <a:ext cx="5555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코스 정보 저장</a:t>
              </a:r>
              <a:endParaRPr lang="en-US" sz="10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00419E7-86B5-B84E-AF6A-EF07C01329E0}"/>
                </a:ext>
              </a:extLst>
            </p:cNvPr>
            <p:cNvGrpSpPr/>
            <p:nvPr/>
          </p:nvGrpSpPr>
          <p:grpSpPr>
            <a:xfrm>
              <a:off x="180749" y="1457997"/>
              <a:ext cx="2041463" cy="988897"/>
              <a:chOff x="3968611" y="2564699"/>
              <a:chExt cx="2041463" cy="9888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D01F29E-4BF4-2046-BA8F-13F44A5F5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74544" y="2564699"/>
                <a:ext cx="609725" cy="592387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05D9DE-C0E4-F34A-B7FE-0EEC5B2A7402}"/>
                  </a:ext>
                </a:extLst>
              </p:cNvPr>
              <p:cNvSpPr txBox="1"/>
              <p:nvPr/>
            </p:nvSpPr>
            <p:spPr>
              <a:xfrm>
                <a:off x="3968611" y="3138098"/>
                <a:ext cx="204146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Google </a:t>
                </a:r>
              </a:p>
              <a:p>
                <a:pPr algn="ctr"/>
                <a:r>
                  <a:rPr lang="en-US" sz="1050" b="1" dirty="0">
                    <a:solidFill>
                      <a:schemeClr val="bg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place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652C7D-0C33-BD4C-9A8F-877B022B965E}"/>
                </a:ext>
              </a:extLst>
            </p:cNvPr>
            <p:cNvSpPr txBox="1"/>
            <p:nvPr/>
          </p:nvSpPr>
          <p:spPr>
            <a:xfrm>
              <a:off x="1707553" y="3004585"/>
              <a:ext cx="9387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데이터 요청</a:t>
              </a:r>
              <a:endParaRPr lang="en-US" sz="10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ABC8F0-39B0-E940-89FC-1119B9094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277" y="3002490"/>
              <a:ext cx="0" cy="201568"/>
            </a:xfrm>
            <a:prstGeom prst="straightConnector1">
              <a:avLst/>
            </a:prstGeom>
            <a:ln w="19050">
              <a:solidFill>
                <a:srgbClr val="68B6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FDDF111-F4A5-E349-991B-F2D4860851C6}"/>
                </a:ext>
              </a:extLst>
            </p:cNvPr>
            <p:cNvCxnSpPr>
              <a:cxnSpLocks/>
            </p:cNvCxnSpPr>
            <p:nvPr/>
          </p:nvCxnSpPr>
          <p:spPr>
            <a:xfrm>
              <a:off x="2704926" y="3002490"/>
              <a:ext cx="0" cy="201568"/>
            </a:xfrm>
            <a:prstGeom prst="straightConnector1">
              <a:avLst/>
            </a:prstGeom>
            <a:ln w="19050">
              <a:solidFill>
                <a:srgbClr val="68B6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25E728-C08D-A74E-AE44-95823FB7EBBA}"/>
                </a:ext>
              </a:extLst>
            </p:cNvPr>
            <p:cNvSpPr txBox="1"/>
            <p:nvPr/>
          </p:nvSpPr>
          <p:spPr>
            <a:xfrm>
              <a:off x="2767361" y="3007260"/>
              <a:ext cx="982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parse JSON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70B70A-07ED-654E-8C84-25062C5C9308}"/>
                </a:ext>
              </a:extLst>
            </p:cNvPr>
            <p:cNvSpPr txBox="1"/>
            <p:nvPr/>
          </p:nvSpPr>
          <p:spPr>
            <a:xfrm>
              <a:off x="3211065" y="2424748"/>
              <a:ext cx="8645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코스 정보</a:t>
              </a:r>
              <a:endParaRPr lang="en-US" sz="10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80569F7-73AB-7149-A48C-1D8209927E79}"/>
                </a:ext>
              </a:extLst>
            </p:cNvPr>
            <p:cNvCxnSpPr>
              <a:cxnSpLocks/>
            </p:cNvCxnSpPr>
            <p:nvPr/>
          </p:nvCxnSpPr>
          <p:spPr>
            <a:xfrm>
              <a:off x="1536990" y="2007728"/>
              <a:ext cx="875986" cy="602324"/>
            </a:xfrm>
            <a:prstGeom prst="straightConnector1">
              <a:avLst/>
            </a:prstGeom>
            <a:ln w="19050">
              <a:solidFill>
                <a:srgbClr val="68B688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B9E40F4-C5C0-4E42-BF53-EA1919C32D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3250" y="2092003"/>
              <a:ext cx="871217" cy="595120"/>
            </a:xfrm>
            <a:prstGeom prst="straightConnector1">
              <a:avLst/>
            </a:prstGeom>
            <a:ln w="19050">
              <a:solidFill>
                <a:srgbClr val="68B688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1DE58D-8DBE-B247-90F5-932195775D00}"/>
                </a:ext>
              </a:extLst>
            </p:cNvPr>
            <p:cNvSpPr txBox="1"/>
            <p:nvPr/>
          </p:nvSpPr>
          <p:spPr>
            <a:xfrm>
              <a:off x="1268403" y="2491854"/>
              <a:ext cx="864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부가 정보 및 지도 정보</a:t>
              </a:r>
              <a:endParaRPr lang="en-US" sz="10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D96C535-3EE7-0A4E-8E4F-E9697AEF907D}"/>
                </a:ext>
              </a:extLst>
            </p:cNvPr>
            <p:cNvGrpSpPr/>
            <p:nvPr/>
          </p:nvGrpSpPr>
          <p:grpSpPr>
            <a:xfrm flipH="1">
              <a:off x="2874300" y="2012514"/>
              <a:ext cx="929726" cy="679395"/>
              <a:chOff x="1635650" y="2160128"/>
              <a:chExt cx="929726" cy="679395"/>
            </a:xfrm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25D8B9F-F556-A245-91E0-40A84FDA14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390" y="2160128"/>
                <a:ext cx="875986" cy="602324"/>
              </a:xfrm>
              <a:prstGeom prst="straightConnector1">
                <a:avLst/>
              </a:prstGeom>
              <a:ln w="19050">
                <a:solidFill>
                  <a:srgbClr val="68B688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974B12A-FF80-714E-979E-35E892FB89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35650" y="2244403"/>
                <a:ext cx="871217" cy="595120"/>
              </a:xfrm>
              <a:prstGeom prst="straightConnector1">
                <a:avLst/>
              </a:prstGeom>
              <a:ln w="19050">
                <a:solidFill>
                  <a:srgbClr val="68B688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0D436428-164C-754F-9FC2-95087BD84256}"/>
              </a:ext>
            </a:extLst>
          </p:cNvPr>
          <p:cNvSpPr/>
          <p:nvPr/>
        </p:nvSpPr>
        <p:spPr>
          <a:xfrm>
            <a:off x="5347643" y="2837844"/>
            <a:ext cx="556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68B688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JSON</a:t>
            </a:r>
            <a:endParaRPr lang="en-US" sz="1200" dirty="0">
              <a:solidFill>
                <a:srgbClr val="68B688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337AF20-22CF-CF4B-A7AE-BFD3EF3AC9DB}"/>
              </a:ext>
            </a:extLst>
          </p:cNvPr>
          <p:cNvSpPr/>
          <p:nvPr/>
        </p:nvSpPr>
        <p:spPr>
          <a:xfrm>
            <a:off x="5347643" y="3101257"/>
            <a:ext cx="7242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68B688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Retrofit</a:t>
            </a:r>
            <a:endParaRPr lang="en-US" sz="1200" dirty="0">
              <a:solidFill>
                <a:srgbClr val="68B688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0BE4A0-4608-A746-BFF8-BECE8FE31D61}"/>
              </a:ext>
            </a:extLst>
          </p:cNvPr>
          <p:cNvSpPr/>
          <p:nvPr/>
        </p:nvSpPr>
        <p:spPr>
          <a:xfrm>
            <a:off x="7014571" y="2824258"/>
            <a:ext cx="615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8F56A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Realm</a:t>
            </a:r>
            <a:endParaRPr lang="en-US" sz="1200" dirty="0">
              <a:solidFill>
                <a:srgbClr val="8F56A0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97E4F4-1AD8-4E4D-8A48-7719C3ED83C3}"/>
              </a:ext>
            </a:extLst>
          </p:cNvPr>
          <p:cNvSpPr/>
          <p:nvPr/>
        </p:nvSpPr>
        <p:spPr>
          <a:xfrm>
            <a:off x="5347643" y="3977225"/>
            <a:ext cx="780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F3A93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Firebase</a:t>
            </a:r>
            <a:endParaRPr lang="en-US" sz="1200" dirty="0">
              <a:solidFill>
                <a:srgbClr val="F3A93F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78261E3-30EC-8746-B83D-07302A869A60}"/>
              </a:ext>
            </a:extLst>
          </p:cNvPr>
          <p:cNvSpPr/>
          <p:nvPr/>
        </p:nvSpPr>
        <p:spPr>
          <a:xfrm>
            <a:off x="5347643" y="5354558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Git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0DD4907-EFC9-594C-AD48-D5179335646F}"/>
              </a:ext>
            </a:extLst>
          </p:cNvPr>
          <p:cNvSpPr/>
          <p:nvPr/>
        </p:nvSpPr>
        <p:spPr>
          <a:xfrm>
            <a:off x="5347643" y="5102173"/>
            <a:ext cx="796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Redmine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DE0542-F575-E748-BCFA-4CF7E03DC5CF}"/>
              </a:ext>
            </a:extLst>
          </p:cNvPr>
          <p:cNvSpPr/>
          <p:nvPr/>
        </p:nvSpPr>
        <p:spPr>
          <a:xfrm rot="10800000" flipV="1">
            <a:off x="7039774" y="2435557"/>
            <a:ext cx="1450718" cy="370848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5875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로컬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DB</a:t>
            </a:r>
            <a:endParaRPr lang="en-US" sz="1100" b="1" dirty="0">
              <a:solidFill>
                <a:schemeClr val="bg2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99E290-DB44-6549-8F69-78E1B802C8F5}"/>
              </a:ext>
            </a:extLst>
          </p:cNvPr>
          <p:cNvSpPr/>
          <p:nvPr/>
        </p:nvSpPr>
        <p:spPr>
          <a:xfrm rot="10800000" flipV="1">
            <a:off x="5264847" y="4663333"/>
            <a:ext cx="3352691" cy="1120753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spc="300" dirty="0"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91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8E260D6-D77F-A744-941E-7F7E25FDCEC3}"/>
              </a:ext>
            </a:extLst>
          </p:cNvPr>
          <p:cNvSpPr/>
          <p:nvPr/>
        </p:nvSpPr>
        <p:spPr>
          <a:xfrm flipV="1">
            <a:off x="1076567" y="4099906"/>
            <a:ext cx="7438783" cy="152361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12FEE5-5239-8441-9128-8F4A2BAD68B9}"/>
              </a:ext>
            </a:extLst>
          </p:cNvPr>
          <p:cNvSpPr/>
          <p:nvPr/>
        </p:nvSpPr>
        <p:spPr>
          <a:xfrm flipV="1">
            <a:off x="396257" y="7859681"/>
            <a:ext cx="7544410" cy="1297602"/>
          </a:xfrm>
          <a:prstGeom prst="rect">
            <a:avLst/>
          </a:prstGeom>
          <a:noFill/>
          <a:ln w="25400">
            <a:solidFill>
              <a:schemeClr val="bg2"/>
            </a:solidFill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D778C9-2EC2-8D47-8A38-CF5ACDDE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전국길관광정보표준데이터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65AF8-D04E-294C-AFD6-D716C9F72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16" y="1234482"/>
            <a:ext cx="8189529" cy="372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다음과 같은 형태로 길 정보 제공</a:t>
            </a:r>
            <a:endParaRPr lang="en-US" sz="1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624FE-384B-CB48-B531-411D46FFF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개발 환경</a:t>
            </a:r>
            <a:endParaRPr lang="en-US" b="1" spc="3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2ECE2BD-AF21-A04A-84BF-0C9C06CFF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14</a:t>
            </a:fld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CA904A6-CFC1-9043-A09C-1A6C0392BE63}"/>
              </a:ext>
            </a:extLst>
          </p:cNvPr>
          <p:cNvSpPr/>
          <p:nvPr/>
        </p:nvSpPr>
        <p:spPr>
          <a:xfrm rot="10800000" flipV="1">
            <a:off x="950512" y="4249759"/>
            <a:ext cx="2229543" cy="1316381"/>
          </a:xfrm>
          <a:prstGeom prst="roundRect">
            <a:avLst>
              <a:gd name="adj" fmla="val 4791"/>
            </a:avLst>
          </a:prstGeom>
          <a:solidFill>
            <a:schemeClr val="bg1">
              <a:alpha val="0"/>
            </a:schemeClr>
          </a:solidFill>
          <a:ln w="22225">
            <a:noFill/>
          </a:ln>
          <a:effectLst>
            <a:outerShdw blurRad="215900" dist="25400" dir="7560000" algn="ctr" rotWithShape="0">
              <a:schemeClr val="accent1">
                <a:lumMod val="60000"/>
                <a:lumOff val="4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900" b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길소개</a:t>
            </a:r>
            <a:endParaRPr lang="en-US" altLang="ko-KR" sz="900" b="1" spc="300" dirty="0">
              <a:solidFill>
                <a:schemeClr val="tx1">
                  <a:lumMod val="85000"/>
                  <a:lumOff val="15000"/>
                </a:schemeClr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  <a:p>
            <a:pPr algn="just"/>
            <a:endParaRPr lang="en-US" altLang="ko-KR" sz="800" b="1" spc="3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just"/>
            <a:r>
              <a:rPr lang="ko-KR" altLang="en-US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우리 민족의 고귀한 문학 유산과 아름답고 소중한 삶을 남기고 간 문학인들의 </a:t>
            </a:r>
            <a:r>
              <a:rPr lang="ko-KR" altLang="en-US" sz="9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시향을</a:t>
            </a:r>
            <a:r>
              <a:rPr lang="ko-KR" altLang="en-US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따라 걷는 길</a:t>
            </a:r>
            <a:endParaRPr lang="en-US" sz="900" spc="3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863AD24-ED4E-6348-9703-0BBF2F0E9C6D}"/>
              </a:ext>
            </a:extLst>
          </p:cNvPr>
          <p:cNvSpPr/>
          <p:nvPr/>
        </p:nvSpPr>
        <p:spPr>
          <a:xfrm rot="10800000" flipV="1">
            <a:off x="3541029" y="4218409"/>
            <a:ext cx="2229544" cy="1347731"/>
          </a:xfrm>
          <a:prstGeom prst="roundRect">
            <a:avLst>
              <a:gd name="adj" fmla="val 10895"/>
            </a:avLst>
          </a:prstGeom>
          <a:solidFill>
            <a:schemeClr val="bg1">
              <a:alpha val="0"/>
            </a:schemeClr>
          </a:solidFill>
          <a:ln w="22225">
            <a:noFill/>
          </a:ln>
          <a:effectLst>
            <a:outerShdw blurRad="215900" dist="25400" dir="7560000" algn="ctr" rotWithShape="0">
              <a:schemeClr val="accent1">
                <a:lumMod val="60000"/>
                <a:lumOff val="4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경로정보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300" b="1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"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보안여관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→ 세종대왕 나신 곳 → 이상의 집 →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…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→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현진건집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”</a:t>
            </a:r>
          </a:p>
          <a:p>
            <a:pPr algn="just">
              <a:lnSpc>
                <a:spcPct val="150000"/>
              </a:lnSpc>
            </a:pPr>
            <a:endParaRPr lang="en-US" sz="900" b="1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314715-6F75-9247-BF47-96AD7857CB75}"/>
              </a:ext>
            </a:extLst>
          </p:cNvPr>
          <p:cNvGrpSpPr/>
          <p:nvPr/>
        </p:nvGrpSpPr>
        <p:grpSpPr>
          <a:xfrm>
            <a:off x="1742493" y="1755690"/>
            <a:ext cx="5728642" cy="1808027"/>
            <a:chOff x="1531898" y="1821114"/>
            <a:chExt cx="5728642" cy="18080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FDD79C-B046-264A-AD33-5E8DC51B8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8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6523"/>
                      </a14:imgEffect>
                      <a14:imgEffect>
                        <a14:saturation sat="770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 l="19408" t="25222" r="15219" b="44142"/>
            <a:stretch/>
          </p:blipFill>
          <p:spPr>
            <a:xfrm>
              <a:off x="2032757" y="1821114"/>
              <a:ext cx="4863494" cy="180802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4FDA34-3AF2-D541-850A-562B44475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  <a14:imgEffect>
                        <a14:brightnessContrast bright="8000"/>
                      </a14:imgEffect>
                    </a14:imgLayer>
                  </a14:imgProps>
                </a:ext>
              </a:extLst>
            </a:blip>
            <a:srcRect t="-1" r="2328" b="75974"/>
            <a:stretch/>
          </p:blipFill>
          <p:spPr>
            <a:xfrm>
              <a:off x="1531898" y="2089989"/>
              <a:ext cx="5728642" cy="830894"/>
            </a:xfrm>
            <a:prstGeom prst="rect">
              <a:avLst/>
            </a:prstGeom>
            <a:effectLst>
              <a:outerShdw blurRad="190500" dist="38100" dir="2700000" algn="tl" rotWithShape="0">
                <a:schemeClr val="tx2">
                  <a:lumMod val="20000"/>
                  <a:lumOff val="80000"/>
                  <a:alpha val="48000"/>
                </a:schemeClr>
              </a:outerShdw>
            </a:effectLst>
          </p:spPr>
        </p:pic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7B523E-7DB9-D047-9A53-1E25DEC3ECD8}"/>
              </a:ext>
            </a:extLst>
          </p:cNvPr>
          <p:cNvSpPr/>
          <p:nvPr/>
        </p:nvSpPr>
        <p:spPr>
          <a:xfrm rot="10800000" flipV="1">
            <a:off x="6136687" y="4218409"/>
            <a:ext cx="2229545" cy="1347731"/>
          </a:xfrm>
          <a:prstGeom prst="roundRect">
            <a:avLst>
              <a:gd name="adj" fmla="val 10895"/>
            </a:avLst>
          </a:prstGeom>
          <a:solidFill>
            <a:schemeClr val="bg1">
              <a:alpha val="0"/>
            </a:schemeClr>
          </a:solidFill>
          <a:ln w="22225">
            <a:noFill/>
          </a:ln>
          <a:effectLst>
            <a:outerShdw blurRad="215900" dist="25400" dir="7560000" algn="ctr" rotWithShape="0">
              <a:schemeClr val="accent1">
                <a:lumMod val="60000"/>
                <a:lumOff val="4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시작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/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종료지점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 위치 및 좌표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300" b="1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서울특별시 종로구 효자로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33</a:t>
            </a:r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서울특별시 종로구 통의동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2-1</a:t>
            </a:r>
          </a:p>
          <a:p>
            <a:pPr algn="just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37.579118165,126.973631319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1C2C69-4F47-844A-A78A-1190FA21364D}"/>
              </a:ext>
            </a:extLst>
          </p:cNvPr>
          <p:cNvSpPr/>
          <p:nvPr/>
        </p:nvSpPr>
        <p:spPr>
          <a:xfrm rot="10800000" flipV="1">
            <a:off x="1742493" y="2438484"/>
            <a:ext cx="5753460" cy="19839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215900" dist="25400" dir="7560000" algn="ctr" rotWithShape="0">
              <a:schemeClr val="tx2">
                <a:lumMod val="60000"/>
                <a:lumOff val="4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spc="300" dirty="0"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623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murun_final_test">
            <a:hlinkClick r:id="" action="ppaction://media"/>
            <a:extLst>
              <a:ext uri="{FF2B5EF4-FFF2-40B4-BE49-F238E27FC236}">
                <a16:creationId xmlns:a16="http://schemas.microsoft.com/office/drawing/2014/main" id="{67230003-8068-1D48-8101-18D2388737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43.1283"/>
                </p14:media>
              </p:ext>
            </p:extLst>
          </p:nvPr>
        </p:nvPicPr>
        <p:blipFill rotWithShape="1">
          <a:blip r:embed="rId5"/>
          <a:srcRect l="17606" t="8210" r="18461" b="4586"/>
          <a:stretch>
            <a:fillRect/>
          </a:stretch>
        </p:blipFill>
        <p:spPr>
          <a:xfrm>
            <a:off x="1150706" y="949654"/>
            <a:ext cx="7021750" cy="5387480"/>
          </a:xfrm>
          <a:prstGeom prst="rect">
            <a:avLst/>
          </a:prstGeom>
        </p:spPr>
      </p:pic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3135AC0-389E-6F48-BA3D-EFB4C8B98EB5}"/>
              </a:ext>
            </a:extLst>
          </p:cNvPr>
          <p:cNvSpPr/>
          <p:nvPr/>
        </p:nvSpPr>
        <p:spPr>
          <a:xfrm>
            <a:off x="8634793" y="109330"/>
            <a:ext cx="356129" cy="334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98FE7-CA09-6845-A25F-6BDA609D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7BB72-6C26-B648-97AC-4BBE882F1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기능 소개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D030B-BDD0-1445-8EAB-F15A30EFA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B3A1-60CC-4D4E-8388-24B8D762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624"/>
            <a:ext cx="7886700" cy="439200"/>
          </a:xfrm>
        </p:spPr>
        <p:txBody>
          <a:bodyPr/>
          <a:lstStyle/>
          <a:p>
            <a:r>
              <a:rPr lang="ko-KR" altLang="en-US" dirty="0" err="1"/>
              <a:t>배운점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F787A-C6A1-DF45-B549-00182E63D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46CF1-AED9-194D-8EA6-39A7AF2B30E6}"/>
              </a:ext>
            </a:extLst>
          </p:cNvPr>
          <p:cNvSpPr txBox="1"/>
          <p:nvPr/>
        </p:nvSpPr>
        <p:spPr>
          <a:xfrm>
            <a:off x="628650" y="1438047"/>
            <a:ext cx="773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팀내 협업 및 실무 프로세스 경험</a:t>
            </a:r>
            <a:endParaRPr lang="en-US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8D5F3-3016-4441-A04C-68BB876664DB}"/>
              </a:ext>
            </a:extLst>
          </p:cNvPr>
          <p:cNvSpPr txBox="1"/>
          <p:nvPr/>
        </p:nvSpPr>
        <p:spPr>
          <a:xfrm>
            <a:off x="628650" y="1776601"/>
            <a:ext cx="563968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역할분담 및 팀원 간 의사소통의 중요성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spcAft>
                <a:spcPts val="1100"/>
              </a:spcAft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Git, Redmine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등 협업을 위한 도구 활용 능력 향상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spcAft>
                <a:spcPts val="1100"/>
              </a:spcAft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D7672-2966-5C4B-871D-FBEF314DE7B3}"/>
              </a:ext>
            </a:extLst>
          </p:cNvPr>
          <p:cNvSpPr txBox="1"/>
          <p:nvPr/>
        </p:nvSpPr>
        <p:spPr>
          <a:xfrm>
            <a:off x="628650" y="3116573"/>
            <a:ext cx="773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안드로이드</a:t>
            </a:r>
            <a:r>
              <a:rPr lang="en-US" altLang="ko-KR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,</a:t>
            </a:r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 파이어베이스 등 모바일 앱 개발에 관한 지식 학습</a:t>
            </a:r>
            <a:endParaRPr lang="en-US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BB3516-CB95-3443-96F1-DEAB97B06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4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1AA7F6-6DD9-8746-A69D-BA04AD717A7D}"/>
              </a:ext>
            </a:extLst>
          </p:cNvPr>
          <p:cNvSpPr txBox="1"/>
          <p:nvPr/>
        </p:nvSpPr>
        <p:spPr>
          <a:xfrm>
            <a:off x="3328307" y="2994986"/>
            <a:ext cx="3320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accent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" panose="020B0606030504020204" pitchFamily="34" charset="0"/>
              </a:rPr>
              <a:t>Q&amp;A</a:t>
            </a:r>
            <a:endParaRPr lang="en-US" sz="8000" b="1" dirty="0">
              <a:solidFill>
                <a:schemeClr val="accent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00868-08B3-8145-B76B-95F4DCEEE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B154B5-4451-1041-B5A0-611CBB141232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1F648-018A-0048-A527-3E59D82A4FF7}"/>
              </a:ext>
            </a:extLst>
          </p:cNvPr>
          <p:cNvSpPr txBox="1"/>
          <p:nvPr/>
        </p:nvSpPr>
        <p:spPr>
          <a:xfrm>
            <a:off x="3328307" y="2455114"/>
            <a:ext cx="7211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감사합니다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.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46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743C-E296-4040-BE67-A936DAE6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8353"/>
            <a:ext cx="7886700" cy="439200"/>
          </a:xfrm>
        </p:spPr>
        <p:txBody>
          <a:bodyPr/>
          <a:lstStyle/>
          <a:p>
            <a:r>
              <a:rPr lang="ko-KR" altLang="en-US" b="1" dirty="0"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" panose="020B0606030504020204" pitchFamily="34" charset="0"/>
              </a:rPr>
              <a:t>목차  </a:t>
            </a:r>
            <a:endParaRPr lang="en-US" b="1" dirty="0">
              <a:latin typeface="NanumSquare ExtraBold" panose="020B0600000101010101" pitchFamily="34" charset="-127"/>
              <a:ea typeface="NanumSquare ExtraBold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9CDFD-55E1-1646-A3D6-B67D230E4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B1B154B5-4451-1041-B5A0-611CBB141232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C36A7-7E7F-7A4B-B3AA-B8E27F106676}"/>
              </a:ext>
            </a:extLst>
          </p:cNvPr>
          <p:cNvSpPr txBox="1"/>
          <p:nvPr/>
        </p:nvSpPr>
        <p:spPr>
          <a:xfrm>
            <a:off x="1523388" y="1584283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개발 동기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D2B538-BCE0-5347-8935-1C0644116A8B}"/>
              </a:ext>
            </a:extLst>
          </p:cNvPr>
          <p:cNvSpPr txBox="1"/>
          <p:nvPr/>
        </p:nvSpPr>
        <p:spPr>
          <a:xfrm>
            <a:off x="1523388" y="2314233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프로젝트 소개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91B42B-6AD4-8241-BCE5-DBCEEB466AF3}"/>
              </a:ext>
            </a:extLst>
          </p:cNvPr>
          <p:cNvSpPr txBox="1"/>
          <p:nvPr/>
        </p:nvSpPr>
        <p:spPr>
          <a:xfrm>
            <a:off x="1523388" y="3043898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기능 소개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91241-3B1B-1843-8F02-685175E39F07}"/>
              </a:ext>
            </a:extLst>
          </p:cNvPr>
          <p:cNvSpPr txBox="1"/>
          <p:nvPr/>
        </p:nvSpPr>
        <p:spPr>
          <a:xfrm>
            <a:off x="1523388" y="3773563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개발 환경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1F6E5E-51FC-194D-B902-089D534A95B0}"/>
              </a:ext>
            </a:extLst>
          </p:cNvPr>
          <p:cNvSpPr txBox="1"/>
          <p:nvPr/>
        </p:nvSpPr>
        <p:spPr>
          <a:xfrm>
            <a:off x="1518580" y="4503228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시연 영상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876F92-59E3-E64A-988D-BB42047C8229}"/>
              </a:ext>
            </a:extLst>
          </p:cNvPr>
          <p:cNvSpPr txBox="1"/>
          <p:nvPr/>
        </p:nvSpPr>
        <p:spPr>
          <a:xfrm>
            <a:off x="628650" y="1349678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A2E74E-C785-A84A-8CBD-566D5FB7A92A}"/>
              </a:ext>
            </a:extLst>
          </p:cNvPr>
          <p:cNvSpPr txBox="1"/>
          <p:nvPr/>
        </p:nvSpPr>
        <p:spPr>
          <a:xfrm>
            <a:off x="628650" y="2089798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altLang="ko-KR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869DA1-BFBE-E141-83D1-FF6A6BD96841}"/>
              </a:ext>
            </a:extLst>
          </p:cNvPr>
          <p:cNvSpPr txBox="1"/>
          <p:nvPr/>
        </p:nvSpPr>
        <p:spPr>
          <a:xfrm>
            <a:off x="628650" y="2841638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altLang="ko-KR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E35C8F-0269-6549-B674-8C23659CFC26}"/>
              </a:ext>
            </a:extLst>
          </p:cNvPr>
          <p:cNvSpPr txBox="1"/>
          <p:nvPr/>
        </p:nvSpPr>
        <p:spPr>
          <a:xfrm>
            <a:off x="628650" y="3562998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altLang="ko-KR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316EE7-AE24-7A4A-BD93-66644167BE68}"/>
              </a:ext>
            </a:extLst>
          </p:cNvPr>
          <p:cNvSpPr txBox="1"/>
          <p:nvPr/>
        </p:nvSpPr>
        <p:spPr>
          <a:xfrm>
            <a:off x="628650" y="4304678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altLang="ko-KR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4646F-99DE-D440-A0F1-D6D4CE10F21D}"/>
              </a:ext>
            </a:extLst>
          </p:cNvPr>
          <p:cNvSpPr txBox="1"/>
          <p:nvPr/>
        </p:nvSpPr>
        <p:spPr>
          <a:xfrm>
            <a:off x="1518580" y="5249958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NanumSquare"/>
                <a:ea typeface="NanumSquare" panose="020B0600000101010101" pitchFamily="50" charset="-127"/>
              </a:rPr>
              <a:t>배  운  점</a:t>
            </a:r>
            <a:endParaRPr lang="en-US" sz="1600" b="1" spc="300" dirty="0">
              <a:latin typeface="NanumSquar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D5311-4A08-8B4A-A3B6-B72F8388D386}"/>
              </a:ext>
            </a:extLst>
          </p:cNvPr>
          <p:cNvSpPr txBox="1"/>
          <p:nvPr/>
        </p:nvSpPr>
        <p:spPr>
          <a:xfrm>
            <a:off x="628650" y="5051408"/>
            <a:ext cx="830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altLang="ko-KR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lang="ko-KR" altLang="en-US" sz="36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69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296D63D-6F71-1E4E-A778-93869F78480C}"/>
              </a:ext>
            </a:extLst>
          </p:cNvPr>
          <p:cNvSpPr/>
          <p:nvPr/>
        </p:nvSpPr>
        <p:spPr>
          <a:xfrm flipV="1">
            <a:off x="4240857" y="2630332"/>
            <a:ext cx="9144000" cy="2197882"/>
          </a:xfrm>
          <a:prstGeom prst="rect">
            <a:avLst/>
          </a:prstGeom>
          <a:solidFill>
            <a:schemeClr val="bg1">
              <a:lumMod val="95000"/>
              <a:alpha val="12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1D4DC-5C54-EB42-803F-81E7A1D4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6683"/>
            <a:ext cx="7886700" cy="439200"/>
          </a:xfrm>
        </p:spPr>
        <p:txBody>
          <a:bodyPr/>
          <a:lstStyle/>
          <a:p>
            <a:r>
              <a:rPr lang="ko-KR" altLang="en-US" dirty="0"/>
              <a:t>팀 소개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C049A-1CD2-9347-8181-BBA34AC8A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B154B5-4451-1041-B5A0-611CBB14123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E21087-0D09-8D49-98F9-18D8C5FA1872}"/>
              </a:ext>
            </a:extLst>
          </p:cNvPr>
          <p:cNvGrpSpPr/>
          <p:nvPr/>
        </p:nvGrpSpPr>
        <p:grpSpPr>
          <a:xfrm>
            <a:off x="4535282" y="2852606"/>
            <a:ext cx="3030174" cy="1765871"/>
            <a:chOff x="4535282" y="2740979"/>
            <a:chExt cx="3030174" cy="17658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869852-4BFF-854D-8952-B87D94B3D2CD}"/>
                </a:ext>
              </a:extLst>
            </p:cNvPr>
            <p:cNvSpPr txBox="1"/>
            <p:nvPr/>
          </p:nvSpPr>
          <p:spPr>
            <a:xfrm>
              <a:off x="4535282" y="2740979"/>
              <a:ext cx="81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이연재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4A360C-677E-1446-B443-810B7635B4AD}"/>
                </a:ext>
              </a:extLst>
            </p:cNvPr>
            <p:cNvSpPr txBox="1"/>
            <p:nvPr/>
          </p:nvSpPr>
          <p:spPr>
            <a:xfrm>
              <a:off x="5298376" y="2749217"/>
              <a:ext cx="2059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PM/</a:t>
              </a:r>
              <a:r>
                <a:rPr lang="ko-KR" altLang="en-US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안드로이드 개발</a:t>
              </a:r>
              <a:endParaRPr lang="en-US" altLang="ko-KR" sz="1400" b="1" dirty="0">
                <a:solidFill>
                  <a:schemeClr val="accent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1E253-2134-D149-B4D7-E4D4B3E7F62A}"/>
                </a:ext>
              </a:extLst>
            </p:cNvPr>
            <p:cNvSpPr txBox="1"/>
            <p:nvPr/>
          </p:nvSpPr>
          <p:spPr>
            <a:xfrm>
              <a:off x="4535282" y="3119919"/>
              <a:ext cx="81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정경환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23342E-BC5C-C441-9841-F97D3F8535CD}"/>
                </a:ext>
              </a:extLst>
            </p:cNvPr>
            <p:cNvSpPr txBox="1"/>
            <p:nvPr/>
          </p:nvSpPr>
          <p:spPr>
            <a:xfrm>
              <a:off x="5298376" y="3128157"/>
              <a:ext cx="1672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안드로이드 개발</a:t>
              </a:r>
              <a:endParaRPr lang="en-US" altLang="ko-KR" sz="1400" b="1" dirty="0">
                <a:solidFill>
                  <a:schemeClr val="accent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77ACF7-C0C3-634F-BBED-30BD8E2C5E67}"/>
                </a:ext>
              </a:extLst>
            </p:cNvPr>
            <p:cNvSpPr txBox="1"/>
            <p:nvPr/>
          </p:nvSpPr>
          <p:spPr>
            <a:xfrm>
              <a:off x="4535282" y="3490621"/>
              <a:ext cx="81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심수현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13BA87-98AB-BC4E-84BF-B89296A71CED}"/>
                </a:ext>
              </a:extLst>
            </p:cNvPr>
            <p:cNvSpPr txBox="1"/>
            <p:nvPr/>
          </p:nvSpPr>
          <p:spPr>
            <a:xfrm>
              <a:off x="5298375" y="3490621"/>
              <a:ext cx="2267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QA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C513B1-5270-3E46-AAAF-37ECDD03BFFD}"/>
                </a:ext>
              </a:extLst>
            </p:cNvPr>
            <p:cNvSpPr txBox="1"/>
            <p:nvPr/>
          </p:nvSpPr>
          <p:spPr>
            <a:xfrm>
              <a:off x="4535282" y="3844847"/>
              <a:ext cx="81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배세은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DBE67-2A6C-B64A-BC3A-EDB97E425458}"/>
                </a:ext>
              </a:extLst>
            </p:cNvPr>
            <p:cNvSpPr txBox="1"/>
            <p:nvPr/>
          </p:nvSpPr>
          <p:spPr>
            <a:xfrm>
              <a:off x="5298376" y="3836609"/>
              <a:ext cx="2059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QA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CC6DDD-E5E4-8245-A915-4E7277C18BE3}"/>
                </a:ext>
              </a:extLst>
            </p:cNvPr>
            <p:cNvSpPr txBox="1"/>
            <p:nvPr/>
          </p:nvSpPr>
          <p:spPr>
            <a:xfrm>
              <a:off x="4535282" y="4199073"/>
              <a:ext cx="81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bg2">
                      <a:lumMod val="2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김연재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FE0846-533E-9443-97F4-138F14072077}"/>
                </a:ext>
              </a:extLst>
            </p:cNvPr>
            <p:cNvSpPr txBox="1"/>
            <p:nvPr/>
          </p:nvSpPr>
          <p:spPr>
            <a:xfrm>
              <a:off x="5298376" y="4199073"/>
              <a:ext cx="1672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문서 </a:t>
              </a:r>
              <a:endParaRPr lang="en-US" altLang="ko-KR" sz="1400" b="1" dirty="0">
                <a:solidFill>
                  <a:schemeClr val="accent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588C6E-5A93-4243-A78F-ECBD53A81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9C794E8-DB20-4C4F-A6E7-5F0EE6B61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9986"/>
          <a:stretch/>
        </p:blipFill>
        <p:spPr>
          <a:xfrm>
            <a:off x="2235343" y="2658468"/>
            <a:ext cx="1276818" cy="355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FDF769-B979-BA4F-83B7-28527673C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87" y="3108632"/>
            <a:ext cx="1655041" cy="12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2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D087-2304-0B4D-92E6-A837AAB8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운동부족에 시달리는 현대인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76DDF-726F-2443-9B62-8E78AE96E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개발 동기</a:t>
            </a:r>
            <a:endParaRPr lang="en-US" b="1" dirty="0"/>
          </a:p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712FE-7090-1F42-8BEC-CADE93A65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B154B5-4451-1041-B5A0-611CBB141232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E906FD-0BFB-6A47-B23F-3CFA7CCA12D4}"/>
              </a:ext>
            </a:extLst>
          </p:cNvPr>
          <p:cNvGrpSpPr/>
          <p:nvPr/>
        </p:nvGrpSpPr>
        <p:grpSpPr>
          <a:xfrm>
            <a:off x="1144959" y="1440860"/>
            <a:ext cx="4744964" cy="2091530"/>
            <a:chOff x="905160" y="1667055"/>
            <a:chExt cx="4744964" cy="20915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05DB4C-F433-B649-9236-6656CA766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160" y="1667055"/>
              <a:ext cx="4744964" cy="2091530"/>
            </a:xfrm>
            <a:prstGeom prst="rect">
              <a:avLst/>
            </a:prstGeom>
            <a:effectLst>
              <a:outerShdw blurRad="190500" dist="38100" dir="2700000" algn="tl" rotWithShape="0">
                <a:schemeClr val="tx2">
                  <a:lumMod val="20000"/>
                  <a:lumOff val="80000"/>
                  <a:alpha val="48000"/>
                </a:scheme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29D0B8-2FBE-8B44-805B-14EC170CE02B}"/>
                </a:ext>
              </a:extLst>
            </p:cNvPr>
            <p:cNvSpPr/>
            <p:nvPr/>
          </p:nvSpPr>
          <p:spPr>
            <a:xfrm>
              <a:off x="3200400" y="1828781"/>
              <a:ext cx="914400" cy="481318"/>
            </a:xfrm>
            <a:prstGeom prst="rect">
              <a:avLst/>
            </a:prstGeom>
            <a:solidFill>
              <a:srgbClr val="73FEFF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ea typeface="NanumSquare" panose="020B0600000101010101" pitchFamily="50" charset="-127"/>
                </a:rPr>
                <a:t> </a:t>
              </a:r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FF6C11-BB28-094F-8673-AEF65F4E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023" y="3276274"/>
            <a:ext cx="5390042" cy="850164"/>
          </a:xfrm>
          <a:prstGeom prst="rect">
            <a:avLst/>
          </a:prstGeom>
          <a:effectLst>
            <a:outerShdw blurRad="190500" dist="38100" dir="2700000" algn="tl" rotWithShape="0">
              <a:schemeClr val="tx2">
                <a:lumMod val="20000"/>
                <a:lumOff val="80000"/>
                <a:alpha val="48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EE4F4-162C-CF42-B5FD-8DB5B6DB5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601"/>
          <a:stretch/>
        </p:blipFill>
        <p:spPr>
          <a:xfrm>
            <a:off x="1144959" y="4016308"/>
            <a:ext cx="6219771" cy="1013564"/>
          </a:xfrm>
          <a:prstGeom prst="rect">
            <a:avLst/>
          </a:prstGeom>
          <a:effectLst>
            <a:outerShdw blurRad="190500" dist="38100" dir="2700000" algn="tl" rotWithShape="0">
              <a:schemeClr val="tx2">
                <a:lumMod val="20000"/>
                <a:lumOff val="80000"/>
                <a:alpha val="48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C3FDAD-C3A9-AA44-9E34-5EABEA36F385}"/>
              </a:ext>
            </a:extLst>
          </p:cNvPr>
          <p:cNvSpPr txBox="1"/>
          <p:nvPr/>
        </p:nvSpPr>
        <p:spPr>
          <a:xfrm>
            <a:off x="3359018" y="6220907"/>
            <a:ext cx="54950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출처 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연합뉴스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n.d. 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20180909 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접속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</a:t>
            </a:r>
            <a:r>
              <a:rPr 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www.yonhapnews.co.kr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/bulletin/2018/09/05/0200000000AKR20180905062100009.HTML.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sz="600" i="1" dirty="0">
              <a:solidFill>
                <a:schemeClr val="bg2">
                  <a:lumMod val="7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A4361-2D28-BE46-848E-A5E7BADC20AE}"/>
              </a:ext>
            </a:extLst>
          </p:cNvPr>
          <p:cNvSpPr txBox="1"/>
          <p:nvPr/>
        </p:nvSpPr>
        <p:spPr>
          <a:xfrm>
            <a:off x="2411701" y="6370997"/>
            <a:ext cx="6442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출처 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"'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운동부족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'," </a:t>
            </a:r>
            <a:r>
              <a:rPr lang="ko-KR" alt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네이버뉴스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n.d. 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20180909 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접속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</a:t>
            </a:r>
            <a:r>
              <a:rPr 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search.naver.com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search.naver?where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news&amp;sm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en-US" sz="600" i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tab_jum&amp;query</a:t>
            </a:r>
            <a:r>
              <a:rPr 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운동부족</a:t>
            </a:r>
            <a:r>
              <a:rPr lang="en-US" altLang="ko-KR" sz="600" i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600" i="1" dirty="0">
              <a:solidFill>
                <a:schemeClr val="bg2">
                  <a:lumMod val="7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60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43EF59-BEEF-DA4C-8C45-0480702CE1CA}"/>
              </a:ext>
            </a:extLst>
          </p:cNvPr>
          <p:cNvSpPr/>
          <p:nvPr/>
        </p:nvSpPr>
        <p:spPr>
          <a:xfrm flipV="1">
            <a:off x="1014101" y="4122277"/>
            <a:ext cx="7184952" cy="1075634"/>
          </a:xfrm>
          <a:prstGeom prst="rect">
            <a:avLst/>
          </a:prstGeom>
          <a:solidFill>
            <a:schemeClr val="bg1">
              <a:lumMod val="95000"/>
              <a:alpha val="12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D778C9-2EC2-8D47-8A38-CF5ACDDE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공공데이터의</a:t>
            </a:r>
            <a:r>
              <a:rPr lang="en-US" altLang="ko-KR" dirty="0"/>
              <a:t> </a:t>
            </a:r>
            <a:r>
              <a:rPr lang="ko-KR" altLang="en-US" dirty="0"/>
              <a:t>활용 방안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624FE-384B-CB48-B531-411D46FFF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개발 동기</a:t>
            </a:r>
            <a:endParaRPr lang="en-US" b="1" spc="3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2ECE2BD-AF21-A04A-84BF-0C9C06CFF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7AD21-F512-FF4C-B9E0-5942770A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75" y="2561155"/>
            <a:ext cx="1621645" cy="3167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0D7B4C-D59A-A646-A64D-B1F0C9BE8326}"/>
              </a:ext>
            </a:extLst>
          </p:cNvPr>
          <p:cNvSpPr txBox="1"/>
          <p:nvPr/>
        </p:nvSpPr>
        <p:spPr>
          <a:xfrm>
            <a:off x="1786735" y="4336383"/>
            <a:ext cx="5639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공공데이터포털에서 제공하는 전국길관광정보 데이터 사용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89FEF-EE79-304B-99EB-F30A75AD1C36}"/>
              </a:ext>
            </a:extLst>
          </p:cNvPr>
          <p:cNvSpPr txBox="1"/>
          <p:nvPr/>
        </p:nvSpPr>
        <p:spPr>
          <a:xfrm>
            <a:off x="2642739" y="4674937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공공데이터의 잠재적 가치를 활용해보자</a:t>
            </a:r>
            <a:endParaRPr lang="en-US" altLang="ko-KR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D6D35A-1BCA-4D43-BF00-4CF3ACFC7CF0}"/>
              </a:ext>
            </a:extLst>
          </p:cNvPr>
          <p:cNvGrpSpPr/>
          <p:nvPr/>
        </p:nvGrpSpPr>
        <p:grpSpPr>
          <a:xfrm>
            <a:off x="909944" y="2063506"/>
            <a:ext cx="3683663" cy="769691"/>
            <a:chOff x="661307" y="1937078"/>
            <a:chExt cx="3094494" cy="7696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8F0D0B-48AB-E648-A663-1F5261B56A66}"/>
                </a:ext>
              </a:extLst>
            </p:cNvPr>
            <p:cNvSpPr txBox="1"/>
            <p:nvPr/>
          </p:nvSpPr>
          <p:spPr>
            <a:xfrm>
              <a:off x="661307" y="2183549"/>
              <a:ext cx="3094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ea typeface="NanumSquare" panose="020B0600000101010101" pitchFamily="50" charset="-127"/>
                </a:rPr>
                <a:t>정부는 다양한 공공데이터를 개방하여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ea typeface="NanumSquare" panose="020B0600000101010101" pitchFamily="50" charset="-127"/>
                </a:rPr>
                <a:t>데이터 활용을 장려하고 있음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ea typeface="NanumSquare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8842A0-4533-3D40-BCC5-5BA8C5BEB23F}"/>
                </a:ext>
              </a:extLst>
            </p:cNvPr>
            <p:cNvSpPr txBox="1"/>
            <p:nvPr/>
          </p:nvSpPr>
          <p:spPr>
            <a:xfrm>
              <a:off x="674265" y="1937078"/>
              <a:ext cx="2016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NanumSquare ExtraBold" panose="020B0600000101010101" pitchFamily="50" charset="-127"/>
                  <a:ea typeface="NanumSquare ExtraBold" panose="020B0600000101010101" pitchFamily="50" charset="-127"/>
                </a:rPr>
                <a:t>다양한 카테고리의 </a:t>
              </a:r>
              <a:r>
                <a:rPr lang="ko-KR" altLang="en-US" sz="1400" b="1" dirty="0" err="1">
                  <a:solidFill>
                    <a:schemeClr val="bg2">
                      <a:lumMod val="25000"/>
                    </a:schemeClr>
                  </a:solidFill>
                  <a:latin typeface="NanumSquare ExtraBold" panose="020B0600000101010101" pitchFamily="50" charset="-127"/>
                  <a:ea typeface="NanumSquare ExtraBold" panose="020B0600000101010101" pitchFamily="50" charset="-127"/>
                </a:rPr>
                <a:t>공공데이터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E5D0A8B-A34B-F44B-87BA-A5AD44011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87769" t="8768" r="301" b="75554"/>
          <a:stretch/>
        </p:blipFill>
        <p:spPr>
          <a:xfrm>
            <a:off x="4406774" y="2042064"/>
            <a:ext cx="1222743" cy="8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1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44A822C-2E16-6743-9A9E-49794A9E89DF}"/>
              </a:ext>
            </a:extLst>
          </p:cNvPr>
          <p:cNvSpPr/>
          <p:nvPr/>
        </p:nvSpPr>
        <p:spPr>
          <a:xfrm flipV="1">
            <a:off x="3464381" y="0"/>
            <a:ext cx="5679619" cy="6858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D778C9-2EC2-8D47-8A38-CF5ACDDE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624FE-384B-CB48-B531-411D46FFF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개발 동기</a:t>
            </a:r>
            <a:endParaRPr lang="en-US" b="1" spc="3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2ECE2BD-AF21-A04A-84BF-0C9C06CFF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6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60907-59A4-E740-A067-7CCB451D8523}"/>
              </a:ext>
            </a:extLst>
          </p:cNvPr>
          <p:cNvSpPr/>
          <p:nvPr/>
        </p:nvSpPr>
        <p:spPr>
          <a:xfrm>
            <a:off x="2458644" y="646831"/>
            <a:ext cx="2956154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A9AB80-F39C-284E-9AAD-EFED8824DE00}"/>
              </a:ext>
            </a:extLst>
          </p:cNvPr>
          <p:cNvSpPr/>
          <p:nvPr/>
        </p:nvSpPr>
        <p:spPr>
          <a:xfrm>
            <a:off x="652532" y="1201807"/>
            <a:ext cx="3612224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모바일에서 접근이 불편함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0EB730-B97A-354A-BBE5-4DEFB9CB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20" y="545496"/>
            <a:ext cx="2811849" cy="5001343"/>
          </a:xfrm>
          <a:prstGeom prst="rect">
            <a:avLst/>
          </a:prstGeom>
          <a:effectLst>
            <a:outerShdw blurRad="50800" dist="38100" dir="2700000" algn="tl" rotWithShape="0">
              <a:schemeClr val="tx2">
                <a:alpha val="15000"/>
              </a:scheme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7829B7-5505-B145-9EF5-7F4382F260AC}"/>
              </a:ext>
            </a:extLst>
          </p:cNvPr>
          <p:cNvSpPr txBox="1"/>
          <p:nvPr/>
        </p:nvSpPr>
        <p:spPr>
          <a:xfrm>
            <a:off x="5420856" y="6092335"/>
            <a:ext cx="309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모바일 웹 접속 화면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7BC21F-1582-524E-8D36-DCD87F94C751}"/>
              </a:ext>
            </a:extLst>
          </p:cNvPr>
          <p:cNvSpPr/>
          <p:nvPr/>
        </p:nvSpPr>
        <p:spPr>
          <a:xfrm>
            <a:off x="652532" y="1663369"/>
            <a:ext cx="2956154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한눈에 정보를 확인하기 어려움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D6080A-FAEC-5A46-BA83-EF11270B4915}"/>
              </a:ext>
            </a:extLst>
          </p:cNvPr>
          <p:cNvSpPr/>
          <p:nvPr/>
        </p:nvSpPr>
        <p:spPr>
          <a:xfrm>
            <a:off x="652532" y="2124931"/>
            <a:ext cx="2956154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부가정보 부족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94931B-17DE-6C41-95EA-0123DB4F447F}"/>
              </a:ext>
            </a:extLst>
          </p:cNvPr>
          <p:cNvSpPr/>
          <p:nvPr/>
        </p:nvSpPr>
        <p:spPr>
          <a:xfrm>
            <a:off x="832418" y="2481903"/>
            <a:ext cx="295615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사진 정보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장소에 대한 리뷰 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41CC75-D7EA-7445-95A2-0806325E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148" y="3788721"/>
            <a:ext cx="3655428" cy="2255277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46BCB84C-B44A-7A42-8A64-31462D2AED23}"/>
              </a:ext>
            </a:extLst>
          </p:cNvPr>
          <p:cNvSpPr/>
          <p:nvPr/>
        </p:nvSpPr>
        <p:spPr>
          <a:xfrm rot="16200000" flipV="1">
            <a:off x="3196398" y="1475902"/>
            <a:ext cx="979553" cy="443589"/>
          </a:xfrm>
          <a:prstGeom prst="triangle">
            <a:avLst/>
          </a:prstGeom>
          <a:solidFill>
            <a:schemeClr val="bg1"/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62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154B6F3-9198-4243-8F1D-19350E479B59}"/>
              </a:ext>
            </a:extLst>
          </p:cNvPr>
          <p:cNvSpPr/>
          <p:nvPr/>
        </p:nvSpPr>
        <p:spPr>
          <a:xfrm flipV="1">
            <a:off x="-56101" y="2841172"/>
            <a:ext cx="9200101" cy="4016828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84A67-F788-9441-9593-A5D883E8A657}"/>
              </a:ext>
            </a:extLst>
          </p:cNvPr>
          <p:cNvGrpSpPr/>
          <p:nvPr/>
        </p:nvGrpSpPr>
        <p:grpSpPr>
          <a:xfrm>
            <a:off x="1370171" y="3603209"/>
            <a:ext cx="802342" cy="1163618"/>
            <a:chOff x="1472490" y="5061463"/>
            <a:chExt cx="885951" cy="1284875"/>
          </a:xfrm>
          <a:solidFill>
            <a:schemeClr val="bg2">
              <a:lumMod val="50000"/>
              <a:alpha val="84000"/>
            </a:schemeClr>
          </a:solidFill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C2D3D7-E8D3-9744-B948-32E6E7DF3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0590" y="5478487"/>
              <a:ext cx="867851" cy="86785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0768B80-4D41-4348-9450-1F7A2BA88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9114"/>
            <a:stretch/>
          </p:blipFill>
          <p:spPr>
            <a:xfrm>
              <a:off x="1472490" y="5061463"/>
              <a:ext cx="674701" cy="613208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DD778C9-2EC2-8D47-8A38-CF5ACDDE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공공데이터를 활용한</a:t>
            </a:r>
            <a:r>
              <a:rPr lang="en-US" altLang="ko-KR" dirty="0"/>
              <a:t> Running </a:t>
            </a:r>
            <a:r>
              <a:rPr lang="ko-KR" altLang="en-US" dirty="0"/>
              <a:t>앱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624FE-384B-CB48-B531-411D46FFF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b="1" dirty="0">
                <a:latin typeface="NanumSquare"/>
              </a:rPr>
              <a:t>프로젝트 소개</a:t>
            </a:r>
            <a:endParaRPr lang="en-US" b="1" dirty="0">
              <a:latin typeface="NanumSquar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E5EA4D-6DFA-6044-BF6B-2E1107A25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FCB94-25FF-8548-9C13-27EABEAAB8DA}"/>
              </a:ext>
            </a:extLst>
          </p:cNvPr>
          <p:cNvSpPr txBox="1"/>
          <p:nvPr/>
        </p:nvSpPr>
        <p:spPr>
          <a:xfrm>
            <a:off x="628650" y="2239519"/>
            <a:ext cx="773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전국 곳곳에 숨겨진 산책로 코스 정보를 제공하는 </a:t>
            </a:r>
            <a:r>
              <a:rPr lang="en-US" altLang="ko-KR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Running </a:t>
            </a:r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앱</a:t>
            </a:r>
            <a:endParaRPr lang="en-US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558B4E-0403-694D-9C24-29694E021763}"/>
              </a:ext>
            </a:extLst>
          </p:cNvPr>
          <p:cNvSpPr txBox="1"/>
          <p:nvPr/>
        </p:nvSpPr>
        <p:spPr>
          <a:xfrm>
            <a:off x="806092" y="5116267"/>
            <a:ext cx="2004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스토리가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있는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코스정보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활용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6B35A3-44E8-6240-AC06-B577682C30F7}"/>
              </a:ext>
            </a:extLst>
          </p:cNvPr>
          <p:cNvSpPr txBox="1"/>
          <p:nvPr/>
        </p:nvSpPr>
        <p:spPr>
          <a:xfrm>
            <a:off x="1395354" y="4777713"/>
            <a:ext cx="737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재미</a:t>
            </a:r>
            <a:endParaRPr lang="en-US" altLang="ko-KR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E27C6-0726-D14A-B3BD-E4C5D396FD65}"/>
              </a:ext>
            </a:extLst>
          </p:cNvPr>
          <p:cNvSpPr txBox="1"/>
          <p:nvPr/>
        </p:nvSpPr>
        <p:spPr>
          <a:xfrm>
            <a:off x="3102706" y="5105381"/>
            <a:ext cx="2811345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내 주변 산책길 검색 및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b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부가정보 제공</a:t>
            </a:r>
          </a:p>
          <a:p>
            <a:pPr algn="ctr">
              <a:spcAft>
                <a:spcPts val="800"/>
              </a:spcAft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모바일 앱에서 쉽게 확인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39C5F9-8A12-624C-B0FB-8A278BE7D781}"/>
              </a:ext>
            </a:extLst>
          </p:cNvPr>
          <p:cNvSpPr txBox="1"/>
          <p:nvPr/>
        </p:nvSpPr>
        <p:spPr>
          <a:xfrm>
            <a:off x="4085732" y="4766827"/>
            <a:ext cx="81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접근성</a:t>
            </a:r>
            <a:endParaRPr lang="en-US" altLang="ko-KR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696305-7618-AF45-9403-B660D624AD75}"/>
              </a:ext>
            </a:extLst>
          </p:cNvPr>
          <p:cNvSpPr txBox="1"/>
          <p:nvPr/>
        </p:nvSpPr>
        <p:spPr>
          <a:xfrm>
            <a:off x="6656213" y="4788598"/>
            <a:ext cx="1064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동기</a:t>
            </a:r>
            <a:r>
              <a:rPr lang="en-US" altLang="ko-KR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제공</a:t>
            </a:r>
            <a:endParaRPr lang="en-US" altLang="ko-KR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62EC368-48D8-2949-A33D-E188A4532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3145" y="3818336"/>
            <a:ext cx="850968" cy="85096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262D7C1-E36F-2D4B-85F7-1FEF64948A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8117"/>
          <a:stretch/>
        </p:blipFill>
        <p:spPr>
          <a:xfrm>
            <a:off x="4031013" y="3687666"/>
            <a:ext cx="1041028" cy="956526"/>
          </a:xfrm>
          <a:prstGeom prst="rect">
            <a:avLst/>
          </a:prstGeom>
        </p:spPr>
      </p:pic>
      <p:sp>
        <p:nvSpPr>
          <p:cNvPr id="44" name="Triangle 43">
            <a:extLst>
              <a:ext uri="{FF2B5EF4-FFF2-40B4-BE49-F238E27FC236}">
                <a16:creationId xmlns:a16="http://schemas.microsoft.com/office/drawing/2014/main" id="{7724A176-F8AA-4C41-9B2B-6C3BF286E27F}"/>
              </a:ext>
            </a:extLst>
          </p:cNvPr>
          <p:cNvSpPr/>
          <p:nvPr/>
        </p:nvSpPr>
        <p:spPr>
          <a:xfrm flipV="1">
            <a:off x="4004921" y="2836783"/>
            <a:ext cx="979553" cy="443589"/>
          </a:xfrm>
          <a:prstGeom prst="triangle">
            <a:avLst/>
          </a:prstGeom>
          <a:solidFill>
            <a:schemeClr val="bg1"/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1E0F54-3494-AF43-997D-E45F31E3DB50}"/>
              </a:ext>
            </a:extLst>
          </p:cNvPr>
          <p:cNvSpPr txBox="1"/>
          <p:nvPr/>
        </p:nvSpPr>
        <p:spPr>
          <a:xfrm>
            <a:off x="3676562" y="1601967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SMURUN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217A02-527E-6743-ACA9-A2D3D8459823}"/>
              </a:ext>
            </a:extLst>
          </p:cNvPr>
          <p:cNvSpPr txBox="1"/>
          <p:nvPr/>
        </p:nvSpPr>
        <p:spPr>
          <a:xfrm>
            <a:off x="5782956" y="5157929"/>
            <a:ext cx="28113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새로운 코스 정복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>
              <a:spcAft>
                <a:spcPts val="800"/>
              </a:spcAft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운동기록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향상을 통한 성취감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9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CF3C71D-D70C-0B4F-87A7-2ADFBCD64296}"/>
              </a:ext>
            </a:extLst>
          </p:cNvPr>
          <p:cNvSpPr/>
          <p:nvPr/>
        </p:nvSpPr>
        <p:spPr>
          <a:xfrm flipV="1">
            <a:off x="-21925" y="3901949"/>
            <a:ext cx="9144000" cy="3063929"/>
          </a:xfrm>
          <a:prstGeom prst="rect">
            <a:avLst/>
          </a:prstGeom>
          <a:solidFill>
            <a:schemeClr val="bg1">
              <a:lumMod val="95000"/>
              <a:alpha val="12000"/>
            </a:schemeClr>
          </a:solidFill>
          <a:ln w="25400">
            <a:noFill/>
          </a:ln>
          <a:effectLst>
            <a:outerShdw blurRad="50800" dist="38100" dir="2700000" algn="tl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NanumSquare" panose="020B0600000101010101" pitchFamily="50" charset="-127"/>
              </a:rPr>
              <a:t> </a:t>
            </a:r>
            <a:endParaRPr lang="en-US" dirty="0"/>
          </a:p>
        </p:txBody>
      </p:sp>
      <p:pic>
        <p:nvPicPr>
          <p:cNvPr id="1026" name="Picture 2" descr="https://documents.lucidchart.com/documents/2a93ea71-e475-460d-94c6-69a1d5fc05d5/pages/0_0?a=1453&amp;x=-44&amp;y=215&amp;w=1193&amp;h=550&amp;store=1&amp;accept=image%2F*&amp;auth=LCA%20bfe7d2bc57e58d85aeaf85b9bae93c7c01a73ba1-ts%3D1536911471">
            <a:extLst>
              <a:ext uri="{FF2B5EF4-FFF2-40B4-BE49-F238E27FC236}">
                <a16:creationId xmlns:a16="http://schemas.microsoft.com/office/drawing/2014/main" id="{6027A963-391F-A34A-8C43-636DD20F9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76" y="1163754"/>
            <a:ext cx="5975888" cy="275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C1DC08F-B67F-9C48-8659-F4AC62F30419}"/>
              </a:ext>
            </a:extLst>
          </p:cNvPr>
          <p:cNvSpPr/>
          <p:nvPr/>
        </p:nvSpPr>
        <p:spPr>
          <a:xfrm rot="10800000" flipV="1">
            <a:off x="734924" y="4784189"/>
            <a:ext cx="7630303" cy="79526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12700">
            <a:solidFill>
              <a:schemeClr val="bg2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spc="300" dirty="0"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8D54A-0976-FB4A-9E5C-3A4EA8E5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산출물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FCACC-AD25-7C4E-A010-79AC64050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>
                <a:latin typeface="NanumSquare"/>
              </a:rPr>
              <a:t>프로젝트 소개</a:t>
            </a:r>
            <a:endParaRPr lang="en-US" b="1" dirty="0">
              <a:latin typeface="NanumSquare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D31E0-9157-404D-A6DF-38C66F906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1B154B5-4451-1041-B5A0-611CBB14123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4E7BD-DA3E-F54D-A259-00E832385DBC}"/>
              </a:ext>
            </a:extLst>
          </p:cNvPr>
          <p:cNvSpPr txBox="1"/>
          <p:nvPr/>
        </p:nvSpPr>
        <p:spPr>
          <a:xfrm>
            <a:off x="628650" y="1302253"/>
            <a:ext cx="773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유즈케이스</a:t>
            </a:r>
            <a:endParaRPr lang="en-US" sz="1600" b="1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6157F-22EE-3C46-B1B2-EF2E0D3A5416}"/>
              </a:ext>
            </a:extLst>
          </p:cNvPr>
          <p:cNvSpPr txBox="1"/>
          <p:nvPr/>
        </p:nvSpPr>
        <p:spPr>
          <a:xfrm>
            <a:off x="628650" y="1677888"/>
            <a:ext cx="5639685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및 회원가입을 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marL="285750" indent="-285750"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코스를 검색한다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marL="285750" indent="-285750"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 기록을 측정한다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marL="285750" indent="-285750"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마이코스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기록을 확인한다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marL="285750" indent="-285750"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 기록 통계를 확인한다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87EDB-2E6D-E842-852A-B2D132012F9D}"/>
              </a:ext>
            </a:extLst>
          </p:cNvPr>
          <p:cNvSpPr txBox="1"/>
          <p:nvPr/>
        </p:nvSpPr>
        <p:spPr>
          <a:xfrm>
            <a:off x="858889" y="5020019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요구사항명세서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B37C4B-4F0F-B44C-888D-E5150E7B0DDA}"/>
              </a:ext>
            </a:extLst>
          </p:cNvPr>
          <p:cNvSpPr txBox="1"/>
          <p:nvPr/>
        </p:nvSpPr>
        <p:spPr>
          <a:xfrm>
            <a:off x="2255210" y="5023501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프로젝트 계획서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DFD4A-50F2-0041-BD6E-04F5E36CF38A}"/>
              </a:ext>
            </a:extLst>
          </p:cNvPr>
          <p:cNvSpPr txBox="1"/>
          <p:nvPr/>
        </p:nvSpPr>
        <p:spPr>
          <a:xfrm>
            <a:off x="3706757" y="5020019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클래스 설계서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28449-85E4-8243-AC7F-EE71685540A7}"/>
              </a:ext>
            </a:extLst>
          </p:cNvPr>
          <p:cNvSpPr txBox="1"/>
          <p:nvPr/>
        </p:nvSpPr>
        <p:spPr>
          <a:xfrm>
            <a:off x="5027726" y="5026228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설계서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B6C08-C30D-BE43-8C61-07BC327726E0}"/>
              </a:ext>
            </a:extLst>
          </p:cNvPr>
          <p:cNvSpPr txBox="1"/>
          <p:nvPr/>
        </p:nvSpPr>
        <p:spPr>
          <a:xfrm>
            <a:off x="5991879" y="5034090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테스트 보고서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6577EC-6773-2B48-A22D-DCA870BE117F}"/>
              </a:ext>
            </a:extLst>
          </p:cNvPr>
          <p:cNvSpPr txBox="1"/>
          <p:nvPr/>
        </p:nvSpPr>
        <p:spPr>
          <a:xfrm>
            <a:off x="7325064" y="5033066"/>
            <a:ext cx="18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소스 코드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8489F3-D97A-CC4F-B1EE-73FBBF69190F}"/>
              </a:ext>
            </a:extLst>
          </p:cNvPr>
          <p:cNvSpPr txBox="1"/>
          <p:nvPr/>
        </p:nvSpPr>
        <p:spPr>
          <a:xfrm>
            <a:off x="628650" y="4059877"/>
            <a:ext cx="773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산출물</a:t>
            </a:r>
            <a:endParaRPr lang="en-US" sz="1600" b="1" dirty="0"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36" name="Rectangle 35">
            <a:hlinkClick r:id="rId4"/>
            <a:extLst>
              <a:ext uri="{FF2B5EF4-FFF2-40B4-BE49-F238E27FC236}">
                <a16:creationId xmlns:a16="http://schemas.microsoft.com/office/drawing/2014/main" id="{46DFC857-1CCA-F946-A39B-E8AE21DAE829}"/>
              </a:ext>
            </a:extLst>
          </p:cNvPr>
          <p:cNvSpPr/>
          <p:nvPr/>
        </p:nvSpPr>
        <p:spPr>
          <a:xfrm>
            <a:off x="734925" y="5620833"/>
            <a:ext cx="6319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문서 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github.com</a:t>
            </a:r>
            <a:r>
              <a:rPr 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/SMU-SE-Admin/2018_Capstone_JohnBer_Doc</a:t>
            </a:r>
          </a:p>
        </p:txBody>
      </p:sp>
      <p:sp>
        <p:nvSpPr>
          <p:cNvPr id="37" name="Rectangle 36">
            <a:hlinkClick r:id="rId5"/>
            <a:extLst>
              <a:ext uri="{FF2B5EF4-FFF2-40B4-BE49-F238E27FC236}">
                <a16:creationId xmlns:a16="http://schemas.microsoft.com/office/drawing/2014/main" id="{AFFF286E-3ACB-7A4C-A0C4-DF62C548C1E4}"/>
              </a:ext>
            </a:extLst>
          </p:cNvPr>
          <p:cNvSpPr/>
          <p:nvPr/>
        </p:nvSpPr>
        <p:spPr>
          <a:xfrm>
            <a:off x="734925" y="5897832"/>
            <a:ext cx="63487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소스코드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sz="1200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github.com</a:t>
            </a:r>
            <a:r>
              <a:rPr 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/SMU-SE-Admin/2018_Capstone_JohnBer_Src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99B536-6D46-B847-9E8B-C679EB1F1592}"/>
              </a:ext>
            </a:extLst>
          </p:cNvPr>
          <p:cNvSpPr txBox="1"/>
          <p:nvPr/>
        </p:nvSpPr>
        <p:spPr>
          <a:xfrm>
            <a:off x="657525" y="4398943"/>
            <a:ext cx="233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GitHub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저장소에 산출물 저장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60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5C2A2BD-8298-B340-B52D-8CBE309063FC}"/>
              </a:ext>
            </a:extLst>
          </p:cNvPr>
          <p:cNvGrpSpPr/>
          <p:nvPr/>
        </p:nvGrpSpPr>
        <p:grpSpPr>
          <a:xfrm>
            <a:off x="6222568" y="1687459"/>
            <a:ext cx="2044088" cy="556591"/>
            <a:chOff x="1146500" y="2341664"/>
            <a:chExt cx="1760322" cy="5565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36DD95-63BB-EA43-8873-B2C892211347}"/>
                </a:ext>
              </a:extLst>
            </p:cNvPr>
            <p:cNvSpPr/>
            <p:nvPr/>
          </p:nvSpPr>
          <p:spPr>
            <a:xfrm rot="10800000" flipV="1">
              <a:off x="1222365" y="2341664"/>
              <a:ext cx="1661408" cy="5565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  <a:alpha val="0"/>
                </a:schemeClr>
              </a:solidFill>
            </a:ln>
            <a:effectLst>
              <a:outerShdw blurRad="215900" dist="25400" dir="7560000" algn="ctr" rotWithShape="0">
                <a:schemeClr val="tx2">
                  <a:lumMod val="60000"/>
                  <a:lumOff val="40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80000" tIns="72000" rIns="180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spc="300" dirty="0" err="1">
                  <a:solidFill>
                    <a:schemeClr val="accent1"/>
                  </a:solidFill>
                  <a:latin typeface="NanumSquare ExtraBold" panose="020B0600000101010101" pitchFamily="50" charset="-127"/>
                  <a:ea typeface="NanumSquare ExtraBold" panose="020B0600000101010101" pitchFamily="50" charset="-127"/>
                </a:rPr>
                <a:t>마이페이지</a:t>
              </a:r>
              <a:endParaRPr lang="en-US" sz="1400" b="1" spc="300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22ECB3-B264-0145-9872-69E890BD0544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00" y="2898255"/>
              <a:ext cx="1760322" cy="0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03C92C-5B1B-7A40-B1CA-910716512D04}"/>
              </a:ext>
            </a:extLst>
          </p:cNvPr>
          <p:cNvGrpSpPr/>
          <p:nvPr/>
        </p:nvGrpSpPr>
        <p:grpSpPr>
          <a:xfrm>
            <a:off x="3545400" y="1687909"/>
            <a:ext cx="2044088" cy="556591"/>
            <a:chOff x="1123451" y="2341664"/>
            <a:chExt cx="1760322" cy="55659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35143A-0D79-D74B-A2BE-93B69095A9C3}"/>
                </a:ext>
              </a:extLst>
            </p:cNvPr>
            <p:cNvSpPr/>
            <p:nvPr/>
          </p:nvSpPr>
          <p:spPr>
            <a:xfrm rot="10800000" flipV="1">
              <a:off x="1222365" y="2341664"/>
              <a:ext cx="1661408" cy="5565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5875">
              <a:solidFill>
                <a:schemeClr val="accent1">
                  <a:lumMod val="60000"/>
                  <a:lumOff val="40000"/>
                  <a:alpha val="0"/>
                </a:schemeClr>
              </a:solidFill>
            </a:ln>
            <a:effectLst>
              <a:outerShdw blurRad="215900" dist="25400" dir="7560000" algn="ctr" rotWithShape="0">
                <a:schemeClr val="tx2">
                  <a:lumMod val="60000"/>
                  <a:lumOff val="40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80000" tIns="72000" rIns="180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spc="300" dirty="0">
                  <a:solidFill>
                    <a:schemeClr val="accent1"/>
                  </a:solidFill>
                  <a:latin typeface="NanumSquare ExtraBold" panose="020B0600000101010101" pitchFamily="50" charset="-127"/>
                  <a:ea typeface="NanumSquare ExtraBold" panose="020B0600000101010101" pitchFamily="50" charset="-127"/>
                </a:rPr>
                <a:t>달리기</a:t>
              </a:r>
              <a:endParaRPr lang="en-US" sz="1400" b="1" spc="300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73F1A6-A79D-7E49-8096-1937E604EE3A}"/>
                </a:ext>
              </a:extLst>
            </p:cNvPr>
            <p:cNvCxnSpPr>
              <a:cxnSpLocks/>
            </p:cNvCxnSpPr>
            <p:nvPr/>
          </p:nvCxnSpPr>
          <p:spPr>
            <a:xfrm>
              <a:off x="1123451" y="2898255"/>
              <a:ext cx="1760322" cy="0"/>
            </a:xfrm>
            <a:prstGeom prst="line">
              <a:avLst/>
            </a:prstGeom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DD778C9-2EC2-8D47-8A38-CF5ACDDE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주요기능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624FE-384B-CB48-B531-411D46FFF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spc="300" dirty="0"/>
              <a:t>기능 소개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7B6F49-4F59-CB4D-9FB2-1374EBC35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B1B154B5-4451-1041-B5A0-611CBB141232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2821A6-A046-9B44-A2E2-00F57518D912}"/>
              </a:ext>
            </a:extLst>
          </p:cNvPr>
          <p:cNvSpPr txBox="1"/>
          <p:nvPr/>
        </p:nvSpPr>
        <p:spPr>
          <a:xfrm>
            <a:off x="628650" y="1173055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SMURUN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의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3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  <a:cs typeface="Open Sans" panose="020B0606030504020204" pitchFamily="34" charset="0"/>
              </a:rPr>
              <a:t>가지 주요 기능</a:t>
            </a:r>
            <a:endParaRPr lang="en-US" sz="1400" dirty="0">
              <a:latin typeface="NanumSquare" panose="020B0600000101010101" pitchFamily="34" charset="-127"/>
              <a:ea typeface="NanumSquare" panose="020B0600000101010101" pitchFamily="34" charset="-127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6F274-6602-8040-9E92-62850F4368FD}"/>
              </a:ext>
            </a:extLst>
          </p:cNvPr>
          <p:cNvSpPr txBox="1"/>
          <p:nvPr/>
        </p:nvSpPr>
        <p:spPr>
          <a:xfrm>
            <a:off x="1204069" y="2368881"/>
            <a:ext cx="3206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현 위치 기반 코스 검색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코스 상세 정보 및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정보 제공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37673F-0164-EB49-9DEC-D2EBAD3BD0AF}"/>
              </a:ext>
            </a:extLst>
          </p:cNvPr>
          <p:cNvSpPr txBox="1"/>
          <p:nvPr/>
        </p:nvSpPr>
        <p:spPr>
          <a:xfrm>
            <a:off x="3763674" y="2359335"/>
            <a:ext cx="151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운동기록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측정 및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경로 표시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7E9BD-F5F6-BF44-94B3-2AF56603E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76" y="3243742"/>
            <a:ext cx="1492842" cy="15886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774F15-43E7-1B40-BDDC-B5E04F585094}"/>
              </a:ext>
            </a:extLst>
          </p:cNvPr>
          <p:cNvSpPr/>
          <p:nvPr/>
        </p:nvSpPr>
        <p:spPr>
          <a:xfrm rot="10800000" flipV="1">
            <a:off x="1039324" y="1687909"/>
            <a:ext cx="1661408" cy="556590"/>
          </a:xfrm>
          <a:prstGeom prst="rect">
            <a:avLst/>
          </a:prstGeom>
          <a:solidFill>
            <a:schemeClr val="bg1">
              <a:alpha val="0"/>
            </a:schemeClr>
          </a:solidFill>
          <a:ln w="15875">
            <a:solidFill>
              <a:schemeClr val="accent1">
                <a:lumMod val="60000"/>
                <a:lumOff val="40000"/>
                <a:alpha val="0"/>
              </a:schemeClr>
            </a:solidFill>
          </a:ln>
          <a:effectLst>
            <a:outerShdw blurRad="215900" dist="25400" dir="7560000" algn="ctr" rotWithShape="0">
              <a:schemeClr val="tx2">
                <a:lumMod val="60000"/>
                <a:lumOff val="4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72000" rIns="18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spc="300" dirty="0">
                <a:solidFill>
                  <a:schemeClr val="accent1"/>
                </a:solidFill>
                <a:latin typeface="NanumSquare ExtraBold" panose="020B0600000101010101" pitchFamily="50" charset="-127"/>
                <a:ea typeface="NanumSquare ExtraBold" panose="020B0600000101010101" pitchFamily="50" charset="-127"/>
              </a:rPr>
              <a:t>코스</a:t>
            </a:r>
            <a:endParaRPr lang="en-US" sz="1400" b="1" spc="300" dirty="0">
              <a:solidFill>
                <a:schemeClr val="accent1"/>
              </a:solidFill>
              <a:latin typeface="NanumSquare ExtraBold" panose="020B0600000101010101" pitchFamily="50" charset="-127"/>
              <a:ea typeface="NanumSquare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F4202-5524-684C-B59F-2DF71586262E}"/>
              </a:ext>
            </a:extLst>
          </p:cNvPr>
          <p:cNvSpPr txBox="1"/>
          <p:nvPr/>
        </p:nvSpPr>
        <p:spPr>
          <a:xfrm>
            <a:off x="6401313" y="2347961"/>
            <a:ext cx="168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운동 기록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히스토리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및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통계 정보 제공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B6716C-879D-C140-ABBE-CE1F422688DE}"/>
              </a:ext>
            </a:extLst>
          </p:cNvPr>
          <p:cNvCxnSpPr>
            <a:cxnSpLocks/>
          </p:cNvCxnSpPr>
          <p:nvPr/>
        </p:nvCxnSpPr>
        <p:spPr>
          <a:xfrm>
            <a:off x="1032772" y="2244500"/>
            <a:ext cx="1760322" cy="0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CC96333B-85D6-F04D-8B33-05A317A03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621" y="4266592"/>
            <a:ext cx="1418919" cy="10901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333C7EF-98D2-F543-B565-283C6079C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705" y="5073321"/>
            <a:ext cx="1534457" cy="1102986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FB85C0-6E38-E04B-A105-3F953485E609}"/>
              </a:ext>
            </a:extLst>
          </p:cNvPr>
          <p:cNvCxnSpPr>
            <a:cxnSpLocks/>
          </p:cNvCxnSpPr>
          <p:nvPr/>
        </p:nvCxnSpPr>
        <p:spPr>
          <a:xfrm flipV="1">
            <a:off x="3226124" y="1815829"/>
            <a:ext cx="0" cy="4889635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BDF4A0-30C4-7E4C-88C9-6F4624FF4D96}"/>
              </a:ext>
            </a:extLst>
          </p:cNvPr>
          <p:cNvCxnSpPr>
            <a:cxnSpLocks/>
          </p:cNvCxnSpPr>
          <p:nvPr/>
        </p:nvCxnSpPr>
        <p:spPr>
          <a:xfrm flipV="1">
            <a:off x="6066806" y="1680186"/>
            <a:ext cx="0" cy="4889635"/>
          </a:xfrm>
          <a:prstGeom prst="line">
            <a:avLst/>
          </a:prstGeom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D165280-2A97-5E44-A051-36B3A3E739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49" b="21775"/>
          <a:stretch/>
        </p:blipFill>
        <p:spPr>
          <a:xfrm>
            <a:off x="6553548" y="5529813"/>
            <a:ext cx="1838580" cy="744122"/>
          </a:xfrm>
          <a:prstGeom prst="rect">
            <a:avLst/>
          </a:prstGeom>
          <a:effectLst>
            <a:outerShdw blurRad="88900" sx="102000" sy="102000" algn="ctr" rotWithShape="0">
              <a:schemeClr val="tx2">
                <a:alpha val="11000"/>
              </a:scheme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E84C7A-2185-A041-9F8C-E3EB2CD3A9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072" b="48467"/>
          <a:stretch/>
        </p:blipFill>
        <p:spPr>
          <a:xfrm>
            <a:off x="6633467" y="3931545"/>
            <a:ext cx="1881883" cy="558719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12000"/>
              </a:scheme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0CFC69-0C53-8240-B0CF-39CF26A4C4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044" b="48495"/>
          <a:stretch/>
        </p:blipFill>
        <p:spPr>
          <a:xfrm>
            <a:off x="6340621" y="4730679"/>
            <a:ext cx="1881883" cy="558719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12000"/>
              </a:scheme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2BE1DA4-2F35-2D4A-8E9F-A7E0DCC7C4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04" b="48420"/>
          <a:stretch/>
        </p:blipFill>
        <p:spPr>
          <a:xfrm>
            <a:off x="6320086" y="2994292"/>
            <a:ext cx="1873931" cy="758429"/>
          </a:xfrm>
          <a:prstGeom prst="rect">
            <a:avLst/>
          </a:prstGeom>
          <a:effectLst>
            <a:outerShdw blurRad="88900" sx="102000" sy="102000" algn="ctr" rotWithShape="0">
              <a:schemeClr val="tx2">
                <a:alpha val="11000"/>
              </a:scheme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53F286-0C28-FD41-8D17-3F70E9631A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198" b="20666"/>
          <a:stretch/>
        </p:blipFill>
        <p:spPr>
          <a:xfrm>
            <a:off x="3772087" y="3307470"/>
            <a:ext cx="1626882" cy="2222343"/>
          </a:xfrm>
          <a:prstGeom prst="rect">
            <a:avLst/>
          </a:prstGeom>
          <a:effectLst>
            <a:outerShdw blurRad="177800" dist="38100" dir="2700000" algn="tl" rotWithShape="0">
              <a:schemeClr val="tx2">
                <a:alpha val="2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36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368D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7353</TotalTime>
  <Words>820</Words>
  <Application>Microsoft Macintosh PowerPoint</Application>
  <PresentationFormat>On-screen Show (4:3)</PresentationFormat>
  <Paragraphs>246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NanumSquare ExtraBold</vt:lpstr>
      <vt:lpstr>맑은 고딕</vt:lpstr>
      <vt:lpstr>Open Sans</vt:lpstr>
      <vt:lpstr>NanumSquare</vt:lpstr>
      <vt:lpstr>Calibri</vt:lpstr>
      <vt:lpstr>나눔스퀘어</vt:lpstr>
      <vt:lpstr>Arial</vt:lpstr>
      <vt:lpstr>Office Theme</vt:lpstr>
      <vt:lpstr>PowerPoint Presentation</vt:lpstr>
      <vt:lpstr>목차  </vt:lpstr>
      <vt:lpstr>팀 소개</vt:lpstr>
      <vt:lpstr>운동부족에 시달리는 현대인</vt:lpstr>
      <vt:lpstr>다양한 공공데이터의 활용 방안 </vt:lpstr>
      <vt:lpstr>문제점</vt:lpstr>
      <vt:lpstr>공공데이터를 활용한 Running 앱</vt:lpstr>
      <vt:lpstr>개발 산출물</vt:lpstr>
      <vt:lpstr>주요기능</vt:lpstr>
      <vt:lpstr>코스 제공 방안</vt:lpstr>
      <vt:lpstr>운동기록 측정</vt:lpstr>
      <vt:lpstr>마이페이지</vt:lpstr>
      <vt:lpstr>시스템 구성도 및 개발환경</vt:lpstr>
      <vt:lpstr>전국길관광정보표준데이터</vt:lpstr>
      <vt:lpstr>시연 영상</vt:lpstr>
      <vt:lpstr>배운점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SMURUN</dc:title>
  <dc:creator>이 연재</dc:creator>
  <cp:lastModifiedBy>이 연재</cp:lastModifiedBy>
  <cp:revision>479</cp:revision>
  <cp:lastPrinted>2018-09-11T08:22:29Z</cp:lastPrinted>
  <dcterms:created xsi:type="dcterms:W3CDTF">2018-09-05T04:33:08Z</dcterms:created>
  <dcterms:modified xsi:type="dcterms:W3CDTF">2018-09-17T03:50:26Z</dcterms:modified>
</cp:coreProperties>
</file>